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21"/>
  </p:notesMasterIdLst>
  <p:handoutMasterIdLst>
    <p:handoutMasterId r:id="rId22"/>
  </p:handoutMasterIdLst>
  <p:sldIdLst>
    <p:sldId id="295" r:id="rId2"/>
    <p:sldId id="297" r:id="rId3"/>
    <p:sldId id="257" r:id="rId4"/>
    <p:sldId id="299" r:id="rId5"/>
    <p:sldId id="300" r:id="rId6"/>
    <p:sldId id="301" r:id="rId7"/>
    <p:sldId id="302" r:id="rId8"/>
    <p:sldId id="303" r:id="rId9"/>
    <p:sldId id="304" r:id="rId10"/>
    <p:sldId id="314" r:id="rId11"/>
    <p:sldId id="305" r:id="rId12"/>
    <p:sldId id="306" r:id="rId13"/>
    <p:sldId id="310" r:id="rId14"/>
    <p:sldId id="307" r:id="rId15"/>
    <p:sldId id="308" r:id="rId16"/>
    <p:sldId id="309" r:id="rId17"/>
    <p:sldId id="312" r:id="rId18"/>
    <p:sldId id="313" r:id="rId19"/>
    <p:sldId id="311" r:id="rId20"/>
  </p:sldIdLst>
  <p:sldSz cx="9144000" cy="6858000" type="screen4x3"/>
  <p:notesSz cx="6858000" cy="9144000"/>
  <p:defaultTextStyle>
    <a:defPPr>
      <a:defRPr lang="en-US"/>
    </a:defPPr>
    <a:lvl1pPr algn="l" rtl="0" fontAlgn="base">
      <a:spcBef>
        <a:spcPct val="0"/>
      </a:spcBef>
      <a:spcAft>
        <a:spcPct val="0"/>
      </a:spcAft>
      <a:defRPr sz="2500" kern="1200">
        <a:solidFill>
          <a:schemeClr val="tx1"/>
        </a:solidFill>
        <a:latin typeface="Verdana" charset="0"/>
        <a:ea typeface="ＭＳ Ｐゴシック" charset="0"/>
        <a:cs typeface="ＭＳ Ｐゴシック" charset="0"/>
      </a:defRPr>
    </a:lvl1pPr>
    <a:lvl2pPr marL="457200" algn="l" rtl="0" fontAlgn="base">
      <a:spcBef>
        <a:spcPct val="0"/>
      </a:spcBef>
      <a:spcAft>
        <a:spcPct val="0"/>
      </a:spcAft>
      <a:defRPr sz="2500" kern="1200">
        <a:solidFill>
          <a:schemeClr val="tx1"/>
        </a:solidFill>
        <a:latin typeface="Verdana" charset="0"/>
        <a:ea typeface="ＭＳ Ｐゴシック" charset="0"/>
        <a:cs typeface="ＭＳ Ｐゴシック" charset="0"/>
      </a:defRPr>
    </a:lvl2pPr>
    <a:lvl3pPr marL="914400" algn="l" rtl="0" fontAlgn="base">
      <a:spcBef>
        <a:spcPct val="0"/>
      </a:spcBef>
      <a:spcAft>
        <a:spcPct val="0"/>
      </a:spcAft>
      <a:defRPr sz="2500" kern="1200">
        <a:solidFill>
          <a:schemeClr val="tx1"/>
        </a:solidFill>
        <a:latin typeface="Verdana" charset="0"/>
        <a:ea typeface="ＭＳ Ｐゴシック" charset="0"/>
        <a:cs typeface="ＭＳ Ｐゴシック" charset="0"/>
      </a:defRPr>
    </a:lvl3pPr>
    <a:lvl4pPr marL="1371600" algn="l" rtl="0" fontAlgn="base">
      <a:spcBef>
        <a:spcPct val="0"/>
      </a:spcBef>
      <a:spcAft>
        <a:spcPct val="0"/>
      </a:spcAft>
      <a:defRPr sz="2500" kern="1200">
        <a:solidFill>
          <a:schemeClr val="tx1"/>
        </a:solidFill>
        <a:latin typeface="Verdana" charset="0"/>
        <a:ea typeface="ＭＳ Ｐゴシック" charset="0"/>
        <a:cs typeface="ＭＳ Ｐゴシック" charset="0"/>
      </a:defRPr>
    </a:lvl4pPr>
    <a:lvl5pPr marL="1828800" algn="l" rtl="0" fontAlgn="base">
      <a:spcBef>
        <a:spcPct val="0"/>
      </a:spcBef>
      <a:spcAft>
        <a:spcPct val="0"/>
      </a:spcAft>
      <a:defRPr sz="2500" kern="1200">
        <a:solidFill>
          <a:schemeClr val="tx1"/>
        </a:solidFill>
        <a:latin typeface="Verdana" charset="0"/>
        <a:ea typeface="ＭＳ Ｐゴシック" charset="0"/>
        <a:cs typeface="ＭＳ Ｐゴシック" charset="0"/>
      </a:defRPr>
    </a:lvl5pPr>
    <a:lvl6pPr marL="2286000" algn="l" defTabSz="457200" rtl="0" eaLnBrk="1" latinLnBrk="0" hangingPunct="1">
      <a:defRPr sz="2500" kern="1200">
        <a:solidFill>
          <a:schemeClr val="tx1"/>
        </a:solidFill>
        <a:latin typeface="Verdana" charset="0"/>
        <a:ea typeface="ＭＳ Ｐゴシック" charset="0"/>
        <a:cs typeface="ＭＳ Ｐゴシック" charset="0"/>
      </a:defRPr>
    </a:lvl6pPr>
    <a:lvl7pPr marL="2743200" algn="l" defTabSz="457200" rtl="0" eaLnBrk="1" latinLnBrk="0" hangingPunct="1">
      <a:defRPr sz="2500" kern="1200">
        <a:solidFill>
          <a:schemeClr val="tx1"/>
        </a:solidFill>
        <a:latin typeface="Verdana" charset="0"/>
        <a:ea typeface="ＭＳ Ｐゴシック" charset="0"/>
        <a:cs typeface="ＭＳ Ｐゴシック" charset="0"/>
      </a:defRPr>
    </a:lvl7pPr>
    <a:lvl8pPr marL="3200400" algn="l" defTabSz="457200" rtl="0" eaLnBrk="1" latinLnBrk="0" hangingPunct="1">
      <a:defRPr sz="2500" kern="1200">
        <a:solidFill>
          <a:schemeClr val="tx1"/>
        </a:solidFill>
        <a:latin typeface="Verdana" charset="0"/>
        <a:ea typeface="ＭＳ Ｐゴシック" charset="0"/>
        <a:cs typeface="ＭＳ Ｐゴシック" charset="0"/>
      </a:defRPr>
    </a:lvl8pPr>
    <a:lvl9pPr marL="3657600" algn="l" defTabSz="457200" rtl="0" eaLnBrk="1" latinLnBrk="0" hangingPunct="1">
      <a:defRPr sz="2500"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E0FB"/>
    <a:srgbClr val="4F6F92"/>
    <a:srgbClr val="E3B276"/>
    <a:srgbClr val="FFFFCC"/>
    <a:srgbClr val="F31B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AB69E1-53C7-CA4E-B49C-F884B3706DDD}" v="113" dt="2026-01-23T23:53:19.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07"/>
    <p:restoredTop sz="95521"/>
  </p:normalViewPr>
  <p:slideViewPr>
    <p:cSldViewPr>
      <p:cViewPr varScale="1">
        <p:scale>
          <a:sx n="148" d="100"/>
          <a:sy n="148" d="100"/>
        </p:scale>
        <p:origin x="200" y="1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6" d="100"/>
        <a:sy n="9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undo custSel addSld modSld sldOrd modMainMaster">
      <pc:chgData name="Colon, Jeffrey M." userId="615143b1-cdee-493d-9a9d-1565ce8666d9" providerId="ADAL" clId="{DC1DB158-BAB1-5930-B714-AEF472873853}" dt="2026-01-23T23:53:22.466" v="399" actId="1076"/>
      <pc:docMkLst>
        <pc:docMk/>
      </pc:docMkLst>
      <pc:sldChg chg="modSp mod">
        <pc:chgData name="Colon, Jeffrey M." userId="615143b1-cdee-493d-9a9d-1565ce8666d9" providerId="ADAL" clId="{DC1DB158-BAB1-5930-B714-AEF472873853}" dt="2026-01-23T14:54:16.208" v="3" actId="20577"/>
        <pc:sldMkLst>
          <pc:docMk/>
          <pc:sldMk cId="123558849" sldId="295"/>
        </pc:sldMkLst>
        <pc:spChg chg="mod">
          <ac:chgData name="Colon, Jeffrey M." userId="615143b1-cdee-493d-9a9d-1565ce8666d9" providerId="ADAL" clId="{DC1DB158-BAB1-5930-B714-AEF472873853}" dt="2026-01-23T14:54:16.208" v="3" actId="20577"/>
          <ac:spMkLst>
            <pc:docMk/>
            <pc:sldMk cId="123558849" sldId="295"/>
            <ac:spMk id="3" creationId="{00000000-0000-0000-0000-000000000000}"/>
          </ac:spMkLst>
        </pc:spChg>
      </pc:sldChg>
      <pc:sldChg chg="modSp modAnim">
        <pc:chgData name="Colon, Jeffrey M." userId="615143b1-cdee-493d-9a9d-1565ce8666d9" providerId="ADAL" clId="{DC1DB158-BAB1-5930-B714-AEF472873853}" dt="2026-01-23T16:55:12.107" v="101" actId="113"/>
        <pc:sldMkLst>
          <pc:docMk/>
          <pc:sldMk cId="2144454274" sldId="301"/>
        </pc:sldMkLst>
        <pc:spChg chg="mod">
          <ac:chgData name="Colon, Jeffrey M." userId="615143b1-cdee-493d-9a9d-1565ce8666d9" providerId="ADAL" clId="{DC1DB158-BAB1-5930-B714-AEF472873853}" dt="2026-01-23T16:55:12.107" v="101" actId="113"/>
          <ac:spMkLst>
            <pc:docMk/>
            <pc:sldMk cId="2144454274" sldId="301"/>
            <ac:spMk id="2" creationId="{67D66A62-432E-B274-ADC3-83DA53DDC0B5}"/>
          </ac:spMkLst>
        </pc:spChg>
      </pc:sldChg>
      <pc:sldChg chg="addSp delSp modSp mod">
        <pc:chgData name="Colon, Jeffrey M." userId="615143b1-cdee-493d-9a9d-1565ce8666d9" providerId="ADAL" clId="{DC1DB158-BAB1-5930-B714-AEF472873853}" dt="2026-01-23T17:23:33.173" v="106" actId="14100"/>
        <pc:sldMkLst>
          <pc:docMk/>
          <pc:sldMk cId="4017613505" sldId="303"/>
        </pc:sldMkLst>
        <pc:spChg chg="mod">
          <ac:chgData name="Colon, Jeffrey M." userId="615143b1-cdee-493d-9a9d-1565ce8666d9" providerId="ADAL" clId="{DC1DB158-BAB1-5930-B714-AEF472873853}" dt="2026-01-23T17:23:27.639" v="104" actId="26606"/>
          <ac:spMkLst>
            <pc:docMk/>
            <pc:sldMk cId="4017613505" sldId="303"/>
            <ac:spMk id="3" creationId="{4EE11A7C-0619-4A47-2B03-B43B65B27A1A}"/>
          </ac:spMkLst>
        </pc:spChg>
        <pc:spChg chg="mod">
          <ac:chgData name="Colon, Jeffrey M." userId="615143b1-cdee-493d-9a9d-1565ce8666d9" providerId="ADAL" clId="{DC1DB158-BAB1-5930-B714-AEF472873853}" dt="2026-01-23T17:23:27.639" v="104" actId="26606"/>
          <ac:spMkLst>
            <pc:docMk/>
            <pc:sldMk cId="4017613505" sldId="303"/>
            <ac:spMk id="4" creationId="{869A7375-734A-A2F8-1F6B-D378E8E47388}"/>
          </ac:spMkLst>
        </pc:spChg>
        <pc:spChg chg="mod">
          <ac:chgData name="Colon, Jeffrey M." userId="615143b1-cdee-493d-9a9d-1565ce8666d9" providerId="ADAL" clId="{DC1DB158-BAB1-5930-B714-AEF472873853}" dt="2026-01-23T17:23:27.639" v="104" actId="26606"/>
          <ac:spMkLst>
            <pc:docMk/>
            <pc:sldMk cId="4017613505" sldId="303"/>
            <ac:spMk id="5" creationId="{1FB6F6F3-CDBF-83A1-BBFA-78E7F7913D8C}"/>
          </ac:spMkLst>
        </pc:spChg>
        <pc:spChg chg="add del mod">
          <ac:chgData name="Colon, Jeffrey M." userId="615143b1-cdee-493d-9a9d-1565ce8666d9" providerId="ADAL" clId="{DC1DB158-BAB1-5930-B714-AEF472873853}" dt="2026-01-23T17:23:27.639" v="104" actId="26606"/>
          <ac:spMkLst>
            <pc:docMk/>
            <pc:sldMk cId="4017613505" sldId="303"/>
            <ac:spMk id="6" creationId="{3B326776-1FC1-DB18-158B-371A8BA62DC4}"/>
          </ac:spMkLst>
        </pc:spChg>
        <pc:picChg chg="del">
          <ac:chgData name="Colon, Jeffrey M." userId="615143b1-cdee-493d-9a9d-1565ce8666d9" providerId="ADAL" clId="{DC1DB158-BAB1-5930-B714-AEF472873853}" dt="2026-01-23T17:23:18.897" v="102" actId="478"/>
          <ac:picMkLst>
            <pc:docMk/>
            <pc:sldMk cId="4017613505" sldId="303"/>
            <ac:picMk id="7" creationId="{7F5B1834-B7AA-0BCE-503C-035DD81FD1CF}"/>
          </ac:picMkLst>
        </pc:picChg>
        <pc:picChg chg="add mod ord">
          <ac:chgData name="Colon, Jeffrey M." userId="615143b1-cdee-493d-9a9d-1565ce8666d9" providerId="ADAL" clId="{DC1DB158-BAB1-5930-B714-AEF472873853}" dt="2026-01-23T17:23:33.173" v="106" actId="14100"/>
          <ac:picMkLst>
            <pc:docMk/>
            <pc:sldMk cId="4017613505" sldId="303"/>
            <ac:picMk id="8" creationId="{9D6FF56D-39BC-AFD2-D1D6-7207F44D5714}"/>
          </ac:picMkLst>
        </pc:picChg>
      </pc:sldChg>
      <pc:sldChg chg="addSp delSp modSp mod">
        <pc:chgData name="Colon, Jeffrey M." userId="615143b1-cdee-493d-9a9d-1565ce8666d9" providerId="ADAL" clId="{DC1DB158-BAB1-5930-B714-AEF472873853}" dt="2026-01-23T18:06:06.908" v="122"/>
        <pc:sldMkLst>
          <pc:docMk/>
          <pc:sldMk cId="3810730203" sldId="304"/>
        </pc:sldMkLst>
        <pc:spChg chg="add mod">
          <ac:chgData name="Colon, Jeffrey M." userId="615143b1-cdee-493d-9a9d-1565ce8666d9" providerId="ADAL" clId="{DC1DB158-BAB1-5930-B714-AEF472873853}" dt="2026-01-23T18:06:06.908" v="122"/>
          <ac:spMkLst>
            <pc:docMk/>
            <pc:sldMk cId="3810730203" sldId="304"/>
            <ac:spMk id="8" creationId="{6E876F0C-1D72-3BE1-0D38-B0928B8866D4}"/>
          </ac:spMkLst>
        </pc:spChg>
        <pc:picChg chg="add del mod">
          <ac:chgData name="Colon, Jeffrey M." userId="615143b1-cdee-493d-9a9d-1565ce8666d9" providerId="ADAL" clId="{DC1DB158-BAB1-5930-B714-AEF472873853}" dt="2026-01-23T18:03:05.685" v="113" actId="478"/>
          <ac:picMkLst>
            <pc:docMk/>
            <pc:sldMk cId="3810730203" sldId="304"/>
            <ac:picMk id="6" creationId="{7332AEC0-CD2A-CEE7-BF3F-0426F72E801E}"/>
          </ac:picMkLst>
        </pc:picChg>
        <pc:picChg chg="add mod">
          <ac:chgData name="Colon, Jeffrey M." userId="615143b1-cdee-493d-9a9d-1565ce8666d9" providerId="ADAL" clId="{DC1DB158-BAB1-5930-B714-AEF472873853}" dt="2026-01-23T18:03:12.204" v="116" actId="14100"/>
          <ac:picMkLst>
            <pc:docMk/>
            <pc:sldMk cId="3810730203" sldId="304"/>
            <ac:picMk id="7" creationId="{61F76D4D-EF29-01C5-2D22-101278814A1D}"/>
          </ac:picMkLst>
        </pc:picChg>
        <pc:picChg chg="del">
          <ac:chgData name="Colon, Jeffrey M." userId="615143b1-cdee-493d-9a9d-1565ce8666d9" providerId="ADAL" clId="{DC1DB158-BAB1-5930-B714-AEF472873853}" dt="2026-01-23T18:02:44.053" v="107" actId="478"/>
          <ac:picMkLst>
            <pc:docMk/>
            <pc:sldMk cId="3810730203" sldId="304"/>
            <ac:picMk id="10" creationId="{4B2F6842-6CA4-E5A3-6CED-CBDD48B26C01}"/>
          </ac:picMkLst>
        </pc:picChg>
      </pc:sldChg>
      <pc:sldChg chg="addSp delSp modSp mod">
        <pc:chgData name="Colon, Jeffrey M." userId="615143b1-cdee-493d-9a9d-1565ce8666d9" providerId="ADAL" clId="{DC1DB158-BAB1-5930-B714-AEF472873853}" dt="2026-01-23T18:11:57.784" v="153" actId="14100"/>
        <pc:sldMkLst>
          <pc:docMk/>
          <pc:sldMk cId="1438538787" sldId="305"/>
        </pc:sldMkLst>
        <pc:spChg chg="add mod">
          <ac:chgData name="Colon, Jeffrey M." userId="615143b1-cdee-493d-9a9d-1565ce8666d9" providerId="ADAL" clId="{DC1DB158-BAB1-5930-B714-AEF472873853}" dt="2026-01-23T18:06:02.877" v="121" actId="1076"/>
          <ac:spMkLst>
            <pc:docMk/>
            <pc:sldMk cId="1438538787" sldId="305"/>
            <ac:spMk id="2" creationId="{246589FA-82FF-2A33-5858-A36EE4546EB9}"/>
          </ac:spMkLst>
        </pc:spChg>
        <pc:spChg chg="add del mod">
          <ac:chgData name="Colon, Jeffrey M." userId="615143b1-cdee-493d-9a9d-1565ce8666d9" providerId="ADAL" clId="{DC1DB158-BAB1-5930-B714-AEF472873853}" dt="2026-01-23T18:08:44.360" v="130" actId="478"/>
          <ac:spMkLst>
            <pc:docMk/>
            <pc:sldMk cId="1438538787" sldId="305"/>
            <ac:spMk id="10" creationId="{592FFE46-B32B-1C0D-E07A-CB5491919581}"/>
          </ac:spMkLst>
        </pc:spChg>
        <pc:picChg chg="del mod">
          <ac:chgData name="Colon, Jeffrey M." userId="615143b1-cdee-493d-9a9d-1565ce8666d9" providerId="ADAL" clId="{DC1DB158-BAB1-5930-B714-AEF472873853}" dt="2026-01-23T18:08:35.554" v="128" actId="478"/>
          <ac:picMkLst>
            <pc:docMk/>
            <pc:sldMk cId="1438538787" sldId="305"/>
            <ac:picMk id="7" creationId="{185413A2-90CA-AEEA-3DC0-0365712CC3D6}"/>
          </ac:picMkLst>
        </pc:picChg>
        <pc:picChg chg="add mod">
          <ac:chgData name="Colon, Jeffrey M." userId="615143b1-cdee-493d-9a9d-1565ce8666d9" providerId="ADAL" clId="{DC1DB158-BAB1-5930-B714-AEF472873853}" dt="2026-01-23T18:11:57.784" v="153" actId="14100"/>
          <ac:picMkLst>
            <pc:docMk/>
            <pc:sldMk cId="1438538787" sldId="305"/>
            <ac:picMk id="8" creationId="{186FF289-363F-5941-36E0-6A22C44941AB}"/>
          </ac:picMkLst>
        </pc:picChg>
        <pc:cxnChg chg="add mod">
          <ac:chgData name="Colon, Jeffrey M." userId="615143b1-cdee-493d-9a9d-1565ce8666d9" providerId="ADAL" clId="{DC1DB158-BAB1-5930-B714-AEF472873853}" dt="2026-01-23T18:09:53.960" v="140" actId="692"/>
          <ac:cxnSpMkLst>
            <pc:docMk/>
            <pc:sldMk cId="1438538787" sldId="305"/>
            <ac:cxnSpMk id="12" creationId="{88C99FEE-544A-DF9F-6567-E2DD03EE0084}"/>
          </ac:cxnSpMkLst>
        </pc:cxnChg>
      </pc:sldChg>
      <pc:sldChg chg="addSp delSp modSp mod">
        <pc:chgData name="Colon, Jeffrey M." userId="615143b1-cdee-493d-9a9d-1565ce8666d9" providerId="ADAL" clId="{DC1DB158-BAB1-5930-B714-AEF472873853}" dt="2026-01-23T18:11:47.957" v="152" actId="20577"/>
        <pc:sldMkLst>
          <pc:docMk/>
          <pc:sldMk cId="978186784" sldId="306"/>
        </pc:sldMkLst>
        <pc:spChg chg="add mod">
          <ac:chgData name="Colon, Jeffrey M." userId="615143b1-cdee-493d-9a9d-1565ce8666d9" providerId="ADAL" clId="{DC1DB158-BAB1-5930-B714-AEF472873853}" dt="2026-01-23T18:06:21.574" v="123"/>
          <ac:spMkLst>
            <pc:docMk/>
            <pc:sldMk cId="978186784" sldId="306"/>
            <ac:spMk id="2" creationId="{069A2EB4-10A2-7B6C-56BE-1ED9CFEF19FF}"/>
          </ac:spMkLst>
        </pc:spChg>
        <pc:spChg chg="mod">
          <ac:chgData name="Colon, Jeffrey M." userId="615143b1-cdee-493d-9a9d-1565ce8666d9" providerId="ADAL" clId="{DC1DB158-BAB1-5930-B714-AEF472873853}" dt="2026-01-23T18:11:47.957" v="152" actId="20577"/>
          <ac:spMkLst>
            <pc:docMk/>
            <pc:sldMk cId="978186784" sldId="306"/>
            <ac:spMk id="3" creationId="{E35E0F07-7250-8293-B880-CDC6EB1E8964}"/>
          </ac:spMkLst>
        </pc:spChg>
        <pc:picChg chg="del">
          <ac:chgData name="Colon, Jeffrey M." userId="615143b1-cdee-493d-9a9d-1565ce8666d9" providerId="ADAL" clId="{DC1DB158-BAB1-5930-B714-AEF472873853}" dt="2026-01-23T18:11:35.293" v="145" actId="478"/>
          <ac:picMkLst>
            <pc:docMk/>
            <pc:sldMk cId="978186784" sldId="306"/>
            <ac:picMk id="7" creationId="{03D7F79A-98D5-0441-F7A9-C6A095A3B303}"/>
          </ac:picMkLst>
        </pc:picChg>
        <pc:picChg chg="add del mod">
          <ac:chgData name="Colon, Jeffrey M." userId="615143b1-cdee-493d-9a9d-1565ce8666d9" providerId="ADAL" clId="{DC1DB158-BAB1-5930-B714-AEF472873853}" dt="2026-01-23T18:11:43.612" v="148" actId="14100"/>
          <ac:picMkLst>
            <pc:docMk/>
            <pc:sldMk cId="978186784" sldId="306"/>
            <ac:picMk id="8" creationId="{9B10A70E-0BFB-AF64-3B55-3D4D9A0863A3}"/>
          </ac:picMkLst>
        </pc:picChg>
      </pc:sldChg>
      <pc:sldChg chg="modSp mod">
        <pc:chgData name="Colon, Jeffrey M." userId="615143b1-cdee-493d-9a9d-1565ce8666d9" providerId="ADAL" clId="{DC1DB158-BAB1-5930-B714-AEF472873853}" dt="2026-01-23T22:22:07.934" v="383" actId="27636"/>
        <pc:sldMkLst>
          <pc:docMk/>
          <pc:sldMk cId="2849858146" sldId="309"/>
        </pc:sldMkLst>
        <pc:spChg chg="mod">
          <ac:chgData name="Colon, Jeffrey M." userId="615143b1-cdee-493d-9a9d-1565ce8666d9" providerId="ADAL" clId="{DC1DB158-BAB1-5930-B714-AEF472873853}" dt="2026-01-23T22:22:07.934" v="383" actId="27636"/>
          <ac:spMkLst>
            <pc:docMk/>
            <pc:sldMk cId="2849858146" sldId="309"/>
            <ac:spMk id="2" creationId="{94DF27B7-03A3-93C3-58E3-5A37A0F1D143}"/>
          </ac:spMkLst>
        </pc:spChg>
      </pc:sldChg>
      <pc:sldChg chg="addSp modSp mod">
        <pc:chgData name="Colon, Jeffrey M." userId="615143b1-cdee-493d-9a9d-1565ce8666d9" providerId="ADAL" clId="{DC1DB158-BAB1-5930-B714-AEF472873853}" dt="2026-01-23T23:53:22.466" v="399" actId="1076"/>
        <pc:sldMkLst>
          <pc:docMk/>
          <pc:sldMk cId="4253221509" sldId="310"/>
        </pc:sldMkLst>
        <pc:spChg chg="add mod">
          <ac:chgData name="Colon, Jeffrey M." userId="615143b1-cdee-493d-9a9d-1565ce8666d9" providerId="ADAL" clId="{DC1DB158-BAB1-5930-B714-AEF472873853}" dt="2026-01-23T23:53:22.466" v="399" actId="1076"/>
          <ac:spMkLst>
            <pc:docMk/>
            <pc:sldMk cId="4253221509" sldId="310"/>
            <ac:spMk id="2" creationId="{26F0179D-3583-D0E5-D84A-23B5B2497C6F}"/>
          </ac:spMkLst>
        </pc:spChg>
      </pc:sldChg>
      <pc:sldChg chg="addSp modSp">
        <pc:chgData name="Colon, Jeffrey M." userId="615143b1-cdee-493d-9a9d-1565ce8666d9" providerId="ADAL" clId="{DC1DB158-BAB1-5930-B714-AEF472873853}" dt="2026-01-23T23:53:12.664" v="397"/>
        <pc:sldMkLst>
          <pc:docMk/>
          <pc:sldMk cId="913541095" sldId="311"/>
        </pc:sldMkLst>
        <pc:spChg chg="add mod">
          <ac:chgData name="Colon, Jeffrey M." userId="615143b1-cdee-493d-9a9d-1565ce8666d9" providerId="ADAL" clId="{DC1DB158-BAB1-5930-B714-AEF472873853}" dt="2026-01-23T23:53:12.664" v="397"/>
          <ac:spMkLst>
            <pc:docMk/>
            <pc:sldMk cId="913541095" sldId="311"/>
            <ac:spMk id="2" creationId="{5D9B5781-5A14-A5BB-D22A-AD9148B34C25}"/>
          </ac:spMkLst>
        </pc:spChg>
      </pc:sldChg>
      <pc:sldChg chg="addSp delSp modSp mod">
        <pc:chgData name="Colon, Jeffrey M." userId="615143b1-cdee-493d-9a9d-1565ce8666d9" providerId="ADAL" clId="{DC1DB158-BAB1-5930-B714-AEF472873853}" dt="2026-01-23T23:12:56.067" v="396" actId="14100"/>
        <pc:sldMkLst>
          <pc:docMk/>
          <pc:sldMk cId="1234272231" sldId="312"/>
        </pc:sldMkLst>
        <pc:spChg chg="mod">
          <ac:chgData name="Colon, Jeffrey M." userId="615143b1-cdee-493d-9a9d-1565ce8666d9" providerId="ADAL" clId="{DC1DB158-BAB1-5930-B714-AEF472873853}" dt="2026-01-23T23:12:17.490" v="388" actId="20577"/>
          <ac:spMkLst>
            <pc:docMk/>
            <pc:sldMk cId="1234272231" sldId="312"/>
            <ac:spMk id="3" creationId="{852ADA36-9F17-AA70-887E-8EA5893A78C9}"/>
          </ac:spMkLst>
        </pc:spChg>
        <pc:spChg chg="add del mod">
          <ac:chgData name="Colon, Jeffrey M." userId="615143b1-cdee-493d-9a9d-1565ce8666d9" providerId="ADAL" clId="{DC1DB158-BAB1-5930-B714-AEF472873853}" dt="2026-01-23T23:12:47.737" v="391"/>
          <ac:spMkLst>
            <pc:docMk/>
            <pc:sldMk cId="1234272231" sldId="312"/>
            <ac:spMk id="6" creationId="{BE10E6E3-5412-2C10-0897-1AC501551870}"/>
          </ac:spMkLst>
        </pc:spChg>
        <pc:picChg chg="del">
          <ac:chgData name="Colon, Jeffrey M." userId="615143b1-cdee-493d-9a9d-1565ce8666d9" providerId="ADAL" clId="{DC1DB158-BAB1-5930-B714-AEF472873853}" dt="2026-01-23T23:12:03.329" v="384" actId="478"/>
          <ac:picMkLst>
            <pc:docMk/>
            <pc:sldMk cId="1234272231" sldId="312"/>
            <ac:picMk id="7" creationId="{A13C3D20-8DE9-38C1-B8D4-7E0C43408C85}"/>
          </ac:picMkLst>
        </pc:picChg>
        <pc:picChg chg="add mod">
          <ac:chgData name="Colon, Jeffrey M." userId="615143b1-cdee-493d-9a9d-1565ce8666d9" providerId="ADAL" clId="{DC1DB158-BAB1-5930-B714-AEF472873853}" dt="2026-01-23T23:12:56.067" v="396" actId="14100"/>
          <ac:picMkLst>
            <pc:docMk/>
            <pc:sldMk cId="1234272231" sldId="312"/>
            <ac:picMk id="9" creationId="{20511099-D02A-A791-4092-8C974D290949}"/>
          </ac:picMkLst>
        </pc:picChg>
      </pc:sldChg>
      <pc:sldChg chg="addSp delSp modSp new mod ord">
        <pc:chgData name="Colon, Jeffrey M." userId="615143b1-cdee-493d-9a9d-1565ce8666d9" providerId="ADAL" clId="{DC1DB158-BAB1-5930-B714-AEF472873853}" dt="2026-01-23T18:26:41.936" v="160" actId="11529"/>
        <pc:sldMkLst>
          <pc:docMk/>
          <pc:sldMk cId="524500942" sldId="314"/>
        </pc:sldMkLst>
        <pc:spChg chg="del">
          <ac:chgData name="Colon, Jeffrey M." userId="615143b1-cdee-493d-9a9d-1565ce8666d9" providerId="ADAL" clId="{DC1DB158-BAB1-5930-B714-AEF472873853}" dt="2026-01-23T18:18:06.979" v="155"/>
          <ac:spMkLst>
            <pc:docMk/>
            <pc:sldMk cId="524500942" sldId="314"/>
            <ac:spMk id="2" creationId="{41ABCC2A-7820-328A-432D-D367EE77CBBE}"/>
          </ac:spMkLst>
        </pc:spChg>
        <pc:picChg chg="add mod">
          <ac:chgData name="Colon, Jeffrey M." userId="615143b1-cdee-493d-9a9d-1565ce8666d9" providerId="ADAL" clId="{DC1DB158-BAB1-5930-B714-AEF472873853}" dt="2026-01-23T18:21:18.888" v="158" actId="1076"/>
          <ac:picMkLst>
            <pc:docMk/>
            <pc:sldMk cId="524500942" sldId="314"/>
            <ac:picMk id="7" creationId="{D01B962A-824C-B6C1-5EE6-7930ECDD6EAD}"/>
          </ac:picMkLst>
        </pc:picChg>
        <pc:cxnChg chg="add">
          <ac:chgData name="Colon, Jeffrey M." userId="615143b1-cdee-493d-9a9d-1565ce8666d9" providerId="ADAL" clId="{DC1DB158-BAB1-5930-B714-AEF472873853}" dt="2026-01-23T18:26:41.936" v="160" actId="11529"/>
          <ac:cxnSpMkLst>
            <pc:docMk/>
            <pc:sldMk cId="524500942" sldId="314"/>
            <ac:cxnSpMk id="9" creationId="{E2338E69-418F-6CFC-270B-2255914D2BE3}"/>
          </ac:cxnSpMkLst>
        </pc:cxnChg>
      </pc:sldChg>
      <pc:sldMasterChg chg="modSp mod">
        <pc:chgData name="Colon, Jeffrey M." userId="615143b1-cdee-493d-9a9d-1565ce8666d9" providerId="ADAL" clId="{DC1DB158-BAB1-5930-B714-AEF472873853}" dt="2026-01-23T14:54:01.748" v="1" actId="20577"/>
        <pc:sldMasterMkLst>
          <pc:docMk/>
          <pc:sldMasterMk cId="603858000" sldId="2147483675"/>
        </pc:sldMasterMkLst>
        <pc:spChg chg="mod">
          <ac:chgData name="Colon, Jeffrey M." userId="615143b1-cdee-493d-9a9d-1565ce8666d9" providerId="ADAL" clId="{DC1DB158-BAB1-5930-B714-AEF472873853}" dt="2026-01-23T14:54:01.748" v="1" actId="20577"/>
          <ac:spMkLst>
            <pc:docMk/>
            <pc:sldMasterMk cId="603858000" sldId="2147483675"/>
            <ac:spMk id="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eaLnBrk="0" hangingPunct="0">
              <a:defRPr sz="1200">
                <a:latin typeface="Gill Sans" charset="0"/>
                <a:ea typeface="+mn-ea"/>
                <a:cs typeface="+mn-cs"/>
              </a:defRPr>
            </a:lvl1pPr>
          </a:lstStyle>
          <a:p>
            <a:pPr>
              <a:defRPr/>
            </a:pPr>
            <a:endParaRPr lang="en-US"/>
          </a:p>
        </p:txBody>
      </p:sp>
      <p:sp>
        <p:nvSpPr>
          <p:cNvPr id="15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defRPr sz="1200">
                <a:latin typeface="Gill Sans" charset="0"/>
                <a:ea typeface="+mn-ea"/>
                <a:cs typeface="+mn-cs"/>
              </a:defRPr>
            </a:lvl1pPr>
          </a:lstStyle>
          <a:p>
            <a:pPr>
              <a:defRPr/>
            </a:pPr>
            <a:endParaRPr lang="en-US"/>
          </a:p>
        </p:txBody>
      </p:sp>
      <p:sp>
        <p:nvSpPr>
          <p:cNvPr id="15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Gill Sans" charset="0"/>
                <a:ea typeface="+mn-ea"/>
                <a:cs typeface="+mn-cs"/>
              </a:defRPr>
            </a:lvl1pPr>
          </a:lstStyle>
          <a:p>
            <a:pPr>
              <a:defRPr/>
            </a:pPr>
            <a:endParaRPr lang="en-US"/>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Gill Sans" charset="0"/>
              </a:defRPr>
            </a:lvl1pPr>
          </a:lstStyle>
          <a:p>
            <a:fld id="{64FDED59-49AD-4647-9EA1-DE189EE5F069}" type="slidenum">
              <a:rPr lang="en-US"/>
              <a:pPr/>
              <a:t>‹#›</a:t>
            </a:fld>
            <a:endParaRPr lang="en-US"/>
          </a:p>
        </p:txBody>
      </p:sp>
    </p:spTree>
    <p:extLst>
      <p:ext uri="{BB962C8B-B14F-4D97-AF65-F5344CB8AC3E}">
        <p14:creationId xmlns:p14="http://schemas.microsoft.com/office/powerpoint/2010/main" val="2161839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latin typeface="Calibri"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Calibri" charset="0"/>
                <a:ea typeface="+mn-ea"/>
                <a:cs typeface="+mn-cs"/>
              </a:defRPr>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Calibri"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Calibri" charset="0"/>
              </a:defRPr>
            </a:lvl1pPr>
          </a:lstStyle>
          <a:p>
            <a:fld id="{290BA01E-A44E-4049-9248-4B0EBC96BE63}" type="slidenum">
              <a:rPr lang="en-US" smtClean="0"/>
              <a:pPr/>
              <a:t>‹#›</a:t>
            </a:fld>
            <a:endParaRPr lang="en-US" dirty="0"/>
          </a:p>
        </p:txBody>
      </p:sp>
    </p:spTree>
    <p:extLst>
      <p:ext uri="{BB962C8B-B14F-4D97-AF65-F5344CB8AC3E}">
        <p14:creationId xmlns:p14="http://schemas.microsoft.com/office/powerpoint/2010/main" val="151305168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charset="0"/>
        <a:ea typeface="ＭＳ Ｐゴシック" charset="-128"/>
        <a:cs typeface="ＭＳ Ｐゴシック"/>
      </a:defRPr>
    </a:lvl2pPr>
    <a:lvl3pPr marL="914400" algn="l" rtl="0" eaLnBrk="0" fontAlgn="base" hangingPunct="0">
      <a:spcBef>
        <a:spcPct val="30000"/>
      </a:spcBef>
      <a:spcAft>
        <a:spcPct val="0"/>
      </a:spcAft>
      <a:defRPr sz="1200" kern="1200">
        <a:solidFill>
          <a:schemeClr val="tx1"/>
        </a:solidFill>
        <a:latin typeface="Calibri" charset="0"/>
        <a:ea typeface="ＭＳ Ｐゴシック" charset="-128"/>
        <a:cs typeface="ＭＳ Ｐゴシック"/>
      </a:defRPr>
    </a:lvl3pPr>
    <a:lvl4pPr marL="1371600" algn="l" rtl="0" eaLnBrk="0" fontAlgn="base" hangingPunct="0">
      <a:spcBef>
        <a:spcPct val="30000"/>
      </a:spcBef>
      <a:spcAft>
        <a:spcPct val="0"/>
      </a:spcAft>
      <a:defRPr sz="1200" kern="1200">
        <a:solidFill>
          <a:schemeClr val="tx1"/>
        </a:solidFill>
        <a:latin typeface="Calibri" charset="0"/>
        <a:ea typeface="ＭＳ Ｐゴシック" charset="-128"/>
        <a:cs typeface="ＭＳ Ｐゴシック"/>
      </a:defRPr>
    </a:lvl4pPr>
    <a:lvl5pPr marL="1828800" algn="l" rtl="0" eaLnBrk="0" fontAlgn="base" hangingPunct="0">
      <a:spcBef>
        <a:spcPct val="30000"/>
      </a:spcBef>
      <a:spcAft>
        <a:spcPct val="0"/>
      </a:spcAft>
      <a:defRPr sz="1200" kern="1200">
        <a:solidFill>
          <a:schemeClr val="tx1"/>
        </a:solidFill>
        <a:latin typeface="Calibri" charset="0"/>
        <a:ea typeface="ＭＳ Ｐゴシック"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73258D-F88C-F440-AD20-53E2DCDDB8B5}" type="slidenum">
              <a:rPr lang="en-US" smtClean="0"/>
              <a:t>1</a:t>
            </a:fld>
            <a:endParaRPr lang="en-US"/>
          </a:p>
        </p:txBody>
      </p:sp>
    </p:spTree>
    <p:extLst>
      <p:ext uri="{BB962C8B-B14F-4D97-AF65-F5344CB8AC3E}">
        <p14:creationId xmlns:p14="http://schemas.microsoft.com/office/powerpoint/2010/main" val="3688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BA01E-A44E-4049-9248-4B0EBC96BE63}" type="slidenum">
              <a:rPr lang="en-US" smtClean="0"/>
              <a:pPr/>
              <a:t>3</a:t>
            </a:fld>
            <a:endParaRPr lang="en-US" dirty="0"/>
          </a:p>
        </p:txBody>
      </p:sp>
    </p:spTree>
    <p:extLst>
      <p:ext uri="{BB962C8B-B14F-4D97-AF65-F5344CB8AC3E}">
        <p14:creationId xmlns:p14="http://schemas.microsoft.com/office/powerpoint/2010/main" val="680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dirty="0"/>
              <a:t>Ethical Debates, Econ Theories, Real-World Impacts</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431180" y="6631259"/>
            <a:ext cx="184731" cy="477054"/>
          </a:xfrm>
          <a:prstGeom prst="rect">
            <a:avLst/>
          </a:prstGeom>
          <a:noFill/>
        </p:spPr>
        <p:txBody>
          <a:bodyPr wrap="none" rtlCol="0">
            <a:spAutoFit/>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Ethical Debates, Econ Theories, Real-World Impacts</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18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5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5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35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350" kern="1200" dirty="0" smtClean="0">
                <a:solidFill>
                  <a:schemeClr val="tx1"/>
                </a:solidFill>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500" b="1"/>
            </a:lvl1pPr>
          </a:lstStyle>
          <a:p>
            <a:pPr lvl="0"/>
            <a:r>
              <a:rPr lang="en-US"/>
              <a:t>Click to edit Master title style</a:t>
            </a:r>
            <a:endParaRPr lang="en-US" dirty="0"/>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Ethical Debates, Econ Theories, Real-World Impacts</a:t>
            </a:r>
            <a:endParaRPr lang="en-US" dirty="0"/>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512956" y="6601522"/>
            <a:ext cx="184731" cy="477054"/>
          </a:xfrm>
          <a:prstGeom prst="rect">
            <a:avLst/>
          </a:prstGeom>
          <a:noFill/>
        </p:spPr>
        <p:txBody>
          <a:bodyPr wrap="none" rtlCol="0">
            <a:spAutoFit/>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Ethical Debates, Econ Theories, Real-World Impacts</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Ethical Debates, Econ Theories, Real-World Impacts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Ethical Debates, Econ Theories, Real-World Impacts</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228600" y="838200"/>
            <a:ext cx="41529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838200"/>
            <a:ext cx="41529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395968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228600" y="838200"/>
            <a:ext cx="84582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8600" y="3619500"/>
            <a:ext cx="84582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7796015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228600" y="838200"/>
            <a:ext cx="84582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964730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Ethical Debates, Econ Theories, Real-World Impacts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Ethical Debates, Econ Theories, Real-World Impacts</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Ethical Debates, Econ Theories, Real-World Impacts</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FIT_EthDebate_2026S</a:t>
            </a:r>
            <a:endParaRPr lang="en-US" sz="800" dirty="0">
              <a:latin typeface="+mn-lt"/>
            </a:endParaRPr>
          </a:p>
        </p:txBody>
      </p:sp>
    </p:spTree>
    <p:extLst>
      <p:ext uri="{BB962C8B-B14F-4D97-AF65-F5344CB8AC3E}">
        <p14:creationId xmlns:p14="http://schemas.microsoft.com/office/powerpoint/2010/main" val="60385800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 id="2147483726" r:id="rId51"/>
    <p:sldLayoutId id="2147483727" r:id="rId52"/>
    <p:sldLayoutId id="2147483728" r:id="rId53"/>
    <p:sldLayoutId id="2147483729" r:id="rId54"/>
    <p:sldLayoutId id="2147483730" r:id="rId55"/>
    <p:sldLayoutId id="2147483731" r:id="rId56"/>
    <p:sldLayoutId id="2147483732" r:id="rId57"/>
    <p:sldLayoutId id="2147483733"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Federal Income Taxation</a:t>
            </a:r>
            <a:br>
              <a:rPr lang="en-US" dirty="0"/>
            </a:br>
            <a:r>
              <a:rPr lang="en-US" sz="3600" i="1" dirty="0"/>
              <a:t>Ethical Debates, Economic Theories, Real-World Impacts</a:t>
            </a:r>
            <a:endParaRPr lang="en-US" dirty="0"/>
          </a:p>
        </p:txBody>
      </p:sp>
      <p:sp>
        <p:nvSpPr>
          <p:cNvPr id="3" name="Subtitle 2"/>
          <p:cNvSpPr>
            <a:spLocks noGrp="1"/>
          </p:cNvSpPr>
          <p:nvPr>
            <p:ph type="subTitle" idx="1"/>
          </p:nvPr>
        </p:nvSpPr>
        <p:spPr>
          <a:xfrm>
            <a:off x="1134533" y="5013325"/>
            <a:ext cx="6858000" cy="609600"/>
          </a:xfrm>
          <a:prstGeom prst="rect">
            <a:avLst/>
          </a:prstGeom>
        </p:spPr>
        <p:txBody>
          <a:bodyPr>
            <a:normAutofit fontScale="85000" lnSpcReduction="20000"/>
          </a:bodyPr>
          <a:lstStyle/>
          <a:p>
            <a:r>
              <a:rPr lang="en-US" sz="2100" b="1" dirty="0"/>
              <a:t>Prof. Colon</a:t>
            </a:r>
          </a:p>
          <a:p>
            <a:r>
              <a:rPr lang="en-US" sz="2100" b="1" dirty="0"/>
              <a:t>Spring 2026</a:t>
            </a:r>
          </a:p>
        </p:txBody>
      </p:sp>
      <p:sp>
        <p:nvSpPr>
          <p:cNvPr id="6" name="Footer Placeholder 5">
            <a:extLst>
              <a:ext uri="{FF2B5EF4-FFF2-40B4-BE49-F238E27FC236}">
                <a16:creationId xmlns:a16="http://schemas.microsoft.com/office/drawing/2014/main" id="{D8D80FCD-05A6-764D-BFDB-63AA23C975A4}"/>
              </a:ext>
            </a:extLst>
          </p:cNvPr>
          <p:cNvSpPr>
            <a:spLocks noGrp="1"/>
          </p:cNvSpPr>
          <p:nvPr>
            <p:ph type="ftr" sz="quarter" idx="11"/>
          </p:nvPr>
        </p:nvSpPr>
        <p:spPr/>
        <p:txBody>
          <a:bodyPr/>
          <a:lstStyle/>
          <a:p>
            <a:r>
              <a:rPr lang="en-US"/>
              <a:t>Ethical Debates, Econ Theories, Real-World Impacts</a:t>
            </a:r>
            <a:endParaRPr lang="en-US" dirty="0"/>
          </a:p>
        </p:txBody>
      </p:sp>
      <p:sp>
        <p:nvSpPr>
          <p:cNvPr id="7" name="Slide Number Placeholder 6">
            <a:extLst>
              <a:ext uri="{FF2B5EF4-FFF2-40B4-BE49-F238E27FC236}">
                <a16:creationId xmlns:a16="http://schemas.microsoft.com/office/drawing/2014/main" id="{17EAF7C4-7F9E-D84A-9606-10CB55E9141B}"/>
              </a:ext>
            </a:extLst>
          </p:cNvPr>
          <p:cNvSpPr>
            <a:spLocks noGrp="1"/>
          </p:cNvSpPr>
          <p:nvPr>
            <p:ph type="sldNum" sz="quarter" idx="12"/>
          </p:nvPr>
        </p:nvSpPr>
        <p:spPr/>
        <p:txBody>
          <a:bodyPr/>
          <a:lstStyle/>
          <a:p>
            <a:fld id="{96D85B43-D788-46F7-A773-91C165729B06}" type="slidenum">
              <a:rPr lang="en-US" smtClean="0"/>
              <a:t>1</a:t>
            </a:fld>
            <a:endParaRPr lang="en-US"/>
          </a:p>
        </p:txBody>
      </p:sp>
    </p:spTree>
    <p:extLst>
      <p:ext uri="{BB962C8B-B14F-4D97-AF65-F5344CB8AC3E}">
        <p14:creationId xmlns:p14="http://schemas.microsoft.com/office/powerpoint/2010/main" val="123558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a number of people&#10;&#10;AI-generated content may be incorrect.">
            <a:extLst>
              <a:ext uri="{FF2B5EF4-FFF2-40B4-BE49-F238E27FC236}">
                <a16:creationId xmlns:a16="http://schemas.microsoft.com/office/drawing/2014/main" id="{D01B962A-824C-B6C1-5EE6-7930ECDD6EAD}"/>
              </a:ext>
            </a:extLst>
          </p:cNvPr>
          <p:cNvPicPr>
            <a:picLocks noGrp="1" noChangeAspect="1"/>
          </p:cNvPicPr>
          <p:nvPr>
            <p:ph idx="1"/>
          </p:nvPr>
        </p:nvPicPr>
        <p:blipFill>
          <a:blip r:embed="rId2"/>
          <a:stretch>
            <a:fillRect/>
          </a:stretch>
        </p:blipFill>
        <p:spPr>
          <a:xfrm>
            <a:off x="483087" y="533164"/>
            <a:ext cx="8177826" cy="5811838"/>
          </a:xfrm>
        </p:spPr>
      </p:pic>
      <p:sp>
        <p:nvSpPr>
          <p:cNvPr id="3" name="Title 2">
            <a:extLst>
              <a:ext uri="{FF2B5EF4-FFF2-40B4-BE49-F238E27FC236}">
                <a16:creationId xmlns:a16="http://schemas.microsoft.com/office/drawing/2014/main" id="{D85511C1-9F19-EE19-D8C7-7DA4BAA2F0D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D294162E-BA14-60F7-670E-CEC03A13E9F6}"/>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4B187CEF-AAF4-7157-33B6-B63B8DCFD32A}"/>
              </a:ext>
            </a:extLst>
          </p:cNvPr>
          <p:cNvSpPr>
            <a:spLocks noGrp="1"/>
          </p:cNvSpPr>
          <p:nvPr>
            <p:ph type="ftr" sz="quarter" idx="11"/>
          </p:nvPr>
        </p:nvSpPr>
        <p:spPr/>
        <p:txBody>
          <a:bodyPr/>
          <a:lstStyle/>
          <a:p>
            <a:pPr>
              <a:defRPr/>
            </a:pPr>
            <a:r>
              <a:rPr lang="en-US"/>
              <a:t>Ethical Debates, Econ Theories, Real-World Impacts</a:t>
            </a:r>
            <a:endParaRPr lang="en-US" dirty="0"/>
          </a:p>
        </p:txBody>
      </p:sp>
      <p:cxnSp>
        <p:nvCxnSpPr>
          <p:cNvPr id="9" name="Straight Arrow Connector 8">
            <a:extLst>
              <a:ext uri="{FF2B5EF4-FFF2-40B4-BE49-F238E27FC236}">
                <a16:creationId xmlns:a16="http://schemas.microsoft.com/office/drawing/2014/main" id="{E2338E69-418F-6CFC-270B-2255914D2BE3}"/>
              </a:ext>
            </a:extLst>
          </p:cNvPr>
          <p:cNvCxnSpPr/>
          <p:nvPr/>
        </p:nvCxnSpPr>
        <p:spPr>
          <a:xfrm flipH="1">
            <a:off x="7086600" y="1905000"/>
            <a:ext cx="60960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500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1496F-78CC-C419-63CA-160D1E633DA5}"/>
              </a:ext>
            </a:extLst>
          </p:cNvPr>
          <p:cNvSpPr>
            <a:spLocks noGrp="1"/>
          </p:cNvSpPr>
          <p:nvPr>
            <p:ph type="title"/>
          </p:nvPr>
        </p:nvSpPr>
        <p:spPr/>
        <p:txBody>
          <a:bodyPr/>
          <a:lstStyle/>
          <a:p>
            <a:r>
              <a:rPr lang="en-US" dirty="0"/>
              <a:t>U.S. Deficits: Total, Primary, and Net Interest Outlays</a:t>
            </a:r>
          </a:p>
        </p:txBody>
      </p:sp>
      <p:sp>
        <p:nvSpPr>
          <p:cNvPr id="4" name="Slide Number Placeholder 3">
            <a:extLst>
              <a:ext uri="{FF2B5EF4-FFF2-40B4-BE49-F238E27FC236}">
                <a16:creationId xmlns:a16="http://schemas.microsoft.com/office/drawing/2014/main" id="{F2682255-3447-437A-F8DC-E9C025C9736A}"/>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D04D8B43-5870-09C0-28CF-6F76A628BD13}"/>
              </a:ext>
            </a:extLst>
          </p:cNvPr>
          <p:cNvSpPr>
            <a:spLocks noGrp="1"/>
          </p:cNvSpPr>
          <p:nvPr>
            <p:ph type="ftr" sz="quarter" idx="11"/>
          </p:nvPr>
        </p:nvSpPr>
        <p:spPr/>
        <p:txBody>
          <a:bodyPr/>
          <a:lstStyle/>
          <a:p>
            <a:pPr>
              <a:defRPr/>
            </a:pPr>
            <a:r>
              <a:rPr lang="en-US"/>
              <a:t>Ethical Debates, Econ Theories, Real-World Impacts</a:t>
            </a:r>
            <a:endParaRPr lang="en-US" dirty="0"/>
          </a:p>
        </p:txBody>
      </p:sp>
      <p:sp>
        <p:nvSpPr>
          <p:cNvPr id="2" name="TextBox 1">
            <a:extLst>
              <a:ext uri="{FF2B5EF4-FFF2-40B4-BE49-F238E27FC236}">
                <a16:creationId xmlns:a16="http://schemas.microsoft.com/office/drawing/2014/main" id="{246589FA-82FF-2A33-5858-A36EE4546EB9}"/>
              </a:ext>
            </a:extLst>
          </p:cNvPr>
          <p:cNvSpPr txBox="1"/>
          <p:nvPr/>
        </p:nvSpPr>
        <p:spPr>
          <a:xfrm>
            <a:off x="3195661" y="6172200"/>
            <a:ext cx="2752677" cy="215444"/>
          </a:xfrm>
          <a:prstGeom prst="rect">
            <a:avLst/>
          </a:prstGeom>
          <a:noFill/>
        </p:spPr>
        <p:txBody>
          <a:bodyPr wrap="none" rtlCol="0">
            <a:spAutoFit/>
          </a:bodyPr>
          <a:lstStyle/>
          <a:p>
            <a:r>
              <a:rPr lang="en-US" sz="800" dirty="0"/>
              <a:t>The Budget and Economic Outlook: 2025 to 2035</a:t>
            </a:r>
          </a:p>
        </p:txBody>
      </p:sp>
      <p:pic>
        <p:nvPicPr>
          <p:cNvPr id="8" name="Picture 7" descr="A graph with purple lines and white text&#10;&#10;AI-generated content may be incorrect.">
            <a:extLst>
              <a:ext uri="{FF2B5EF4-FFF2-40B4-BE49-F238E27FC236}">
                <a16:creationId xmlns:a16="http://schemas.microsoft.com/office/drawing/2014/main" id="{186FF289-363F-5941-36E0-6A22C44941AB}"/>
              </a:ext>
            </a:extLst>
          </p:cNvPr>
          <p:cNvPicPr>
            <a:picLocks noChangeAspect="1"/>
          </p:cNvPicPr>
          <p:nvPr/>
        </p:nvPicPr>
        <p:blipFill>
          <a:blip r:embed="rId2"/>
          <a:stretch>
            <a:fillRect/>
          </a:stretch>
        </p:blipFill>
        <p:spPr>
          <a:xfrm>
            <a:off x="384048" y="609600"/>
            <a:ext cx="8302752" cy="5562600"/>
          </a:xfrm>
          <a:prstGeom prst="rect">
            <a:avLst/>
          </a:prstGeom>
        </p:spPr>
      </p:pic>
      <p:cxnSp>
        <p:nvCxnSpPr>
          <p:cNvPr id="12" name="Straight Arrow Connector 11">
            <a:extLst>
              <a:ext uri="{FF2B5EF4-FFF2-40B4-BE49-F238E27FC236}">
                <a16:creationId xmlns:a16="http://schemas.microsoft.com/office/drawing/2014/main" id="{88C99FEE-544A-DF9F-6567-E2DD03EE0084}"/>
              </a:ext>
            </a:extLst>
          </p:cNvPr>
          <p:cNvCxnSpPr/>
          <p:nvPr/>
        </p:nvCxnSpPr>
        <p:spPr>
          <a:xfrm flipH="1">
            <a:off x="2362200" y="1676400"/>
            <a:ext cx="1447800" cy="1981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538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ECECB-6779-AD83-9CE8-1475F6865D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5E0F07-7250-8293-B880-CDC6EB1E8964}"/>
              </a:ext>
            </a:extLst>
          </p:cNvPr>
          <p:cNvSpPr>
            <a:spLocks noGrp="1"/>
          </p:cNvSpPr>
          <p:nvPr>
            <p:ph type="title"/>
          </p:nvPr>
        </p:nvSpPr>
        <p:spPr/>
        <p:txBody>
          <a:bodyPr/>
          <a:lstStyle/>
          <a:p>
            <a:r>
              <a:rPr lang="en-US" dirty="0"/>
              <a:t>Federal Debt Held by the Public: 1900 to 2035</a:t>
            </a:r>
          </a:p>
        </p:txBody>
      </p:sp>
      <p:sp>
        <p:nvSpPr>
          <p:cNvPr id="4" name="Slide Number Placeholder 3">
            <a:extLst>
              <a:ext uri="{FF2B5EF4-FFF2-40B4-BE49-F238E27FC236}">
                <a16:creationId xmlns:a16="http://schemas.microsoft.com/office/drawing/2014/main" id="{CCBC0EB2-8675-3651-35DF-93781760FA93}"/>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C53A15B8-EAA7-1C05-D0D5-2F2D294AD705}"/>
              </a:ext>
            </a:extLst>
          </p:cNvPr>
          <p:cNvSpPr>
            <a:spLocks noGrp="1"/>
          </p:cNvSpPr>
          <p:nvPr>
            <p:ph type="ftr" sz="quarter" idx="11"/>
          </p:nvPr>
        </p:nvSpPr>
        <p:spPr/>
        <p:txBody>
          <a:bodyPr/>
          <a:lstStyle/>
          <a:p>
            <a:pPr>
              <a:defRPr/>
            </a:pPr>
            <a:r>
              <a:rPr lang="en-US"/>
              <a:t>Ethical Debates, Econ Theories, Real-World Impacts</a:t>
            </a:r>
            <a:endParaRPr lang="en-US" dirty="0"/>
          </a:p>
        </p:txBody>
      </p:sp>
      <p:sp>
        <p:nvSpPr>
          <p:cNvPr id="2" name="TextBox 1">
            <a:extLst>
              <a:ext uri="{FF2B5EF4-FFF2-40B4-BE49-F238E27FC236}">
                <a16:creationId xmlns:a16="http://schemas.microsoft.com/office/drawing/2014/main" id="{069A2EB4-10A2-7B6C-56BE-1ED9CFEF19FF}"/>
              </a:ext>
            </a:extLst>
          </p:cNvPr>
          <p:cNvSpPr txBox="1"/>
          <p:nvPr/>
        </p:nvSpPr>
        <p:spPr>
          <a:xfrm>
            <a:off x="3195661" y="6172200"/>
            <a:ext cx="2752677" cy="215444"/>
          </a:xfrm>
          <a:prstGeom prst="rect">
            <a:avLst/>
          </a:prstGeom>
          <a:noFill/>
        </p:spPr>
        <p:txBody>
          <a:bodyPr wrap="none" rtlCol="0">
            <a:spAutoFit/>
          </a:bodyPr>
          <a:lstStyle/>
          <a:p>
            <a:r>
              <a:rPr lang="en-US" sz="800" dirty="0"/>
              <a:t>The Budget and Economic Outlook: 2025 to 2035</a:t>
            </a:r>
          </a:p>
        </p:txBody>
      </p:sp>
      <p:pic>
        <p:nvPicPr>
          <p:cNvPr id="8" name="Picture 7">
            <a:extLst>
              <a:ext uri="{FF2B5EF4-FFF2-40B4-BE49-F238E27FC236}">
                <a16:creationId xmlns:a16="http://schemas.microsoft.com/office/drawing/2014/main" id="{9B10A70E-0BFB-AF64-3B55-3D4D9A0863A3}"/>
              </a:ext>
            </a:extLst>
          </p:cNvPr>
          <p:cNvPicPr>
            <a:picLocks noChangeAspect="1"/>
          </p:cNvPicPr>
          <p:nvPr/>
        </p:nvPicPr>
        <p:blipFill>
          <a:blip r:embed="rId2"/>
          <a:stretch>
            <a:fillRect/>
          </a:stretch>
        </p:blipFill>
        <p:spPr>
          <a:xfrm>
            <a:off x="483128" y="813204"/>
            <a:ext cx="8359119" cy="5304151"/>
          </a:xfrm>
          <a:prstGeom prst="rect">
            <a:avLst/>
          </a:prstGeom>
        </p:spPr>
      </p:pic>
    </p:spTree>
    <p:extLst>
      <p:ext uri="{BB962C8B-B14F-4D97-AF65-F5344CB8AC3E}">
        <p14:creationId xmlns:p14="http://schemas.microsoft.com/office/powerpoint/2010/main" val="97818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AI-generated content may be incorrect.">
            <a:extLst>
              <a:ext uri="{FF2B5EF4-FFF2-40B4-BE49-F238E27FC236}">
                <a16:creationId xmlns:a16="http://schemas.microsoft.com/office/drawing/2014/main" id="{033C72E9-F4F9-B58D-A0C8-02E3A3E12365}"/>
              </a:ext>
            </a:extLst>
          </p:cNvPr>
          <p:cNvPicPr>
            <a:picLocks noGrp="1" noChangeAspect="1"/>
          </p:cNvPicPr>
          <p:nvPr>
            <p:ph idx="1"/>
          </p:nvPr>
        </p:nvPicPr>
        <p:blipFill>
          <a:blip r:embed="rId2"/>
          <a:stretch>
            <a:fillRect/>
          </a:stretch>
        </p:blipFill>
        <p:spPr>
          <a:xfrm>
            <a:off x="384175" y="863088"/>
            <a:ext cx="8458200" cy="5152462"/>
          </a:xfrm>
        </p:spPr>
      </p:pic>
      <p:sp>
        <p:nvSpPr>
          <p:cNvPr id="3" name="Title 2">
            <a:extLst>
              <a:ext uri="{FF2B5EF4-FFF2-40B4-BE49-F238E27FC236}">
                <a16:creationId xmlns:a16="http://schemas.microsoft.com/office/drawing/2014/main" id="{DC6CBE3F-0C83-4C72-0795-5CCCB17E79BC}"/>
              </a:ext>
            </a:extLst>
          </p:cNvPr>
          <p:cNvSpPr>
            <a:spLocks noGrp="1"/>
          </p:cNvSpPr>
          <p:nvPr>
            <p:ph type="title"/>
          </p:nvPr>
        </p:nvSpPr>
        <p:spPr/>
        <p:txBody>
          <a:bodyPr/>
          <a:lstStyle/>
          <a:p>
            <a:r>
              <a:rPr lang="en-US" dirty="0"/>
              <a:t>Budget Outlook</a:t>
            </a:r>
          </a:p>
        </p:txBody>
      </p:sp>
      <p:sp>
        <p:nvSpPr>
          <p:cNvPr id="4" name="Slide Number Placeholder 3">
            <a:extLst>
              <a:ext uri="{FF2B5EF4-FFF2-40B4-BE49-F238E27FC236}">
                <a16:creationId xmlns:a16="http://schemas.microsoft.com/office/drawing/2014/main" id="{0361C4E8-897C-A95E-85CB-E800B8CD1ADE}"/>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6127D79C-4606-4F20-93CE-E220B27515B7}"/>
              </a:ext>
            </a:extLst>
          </p:cNvPr>
          <p:cNvSpPr>
            <a:spLocks noGrp="1"/>
          </p:cNvSpPr>
          <p:nvPr>
            <p:ph type="ftr" sz="quarter" idx="11"/>
          </p:nvPr>
        </p:nvSpPr>
        <p:spPr/>
        <p:txBody>
          <a:bodyPr/>
          <a:lstStyle/>
          <a:p>
            <a:pPr>
              <a:defRPr/>
            </a:pPr>
            <a:r>
              <a:rPr lang="en-US"/>
              <a:t>Ethical Debates, Econ Theories, Real-World Impacts</a:t>
            </a:r>
            <a:endParaRPr lang="en-US" dirty="0"/>
          </a:p>
        </p:txBody>
      </p:sp>
      <p:sp>
        <p:nvSpPr>
          <p:cNvPr id="2" name="TextBox 1">
            <a:extLst>
              <a:ext uri="{FF2B5EF4-FFF2-40B4-BE49-F238E27FC236}">
                <a16:creationId xmlns:a16="http://schemas.microsoft.com/office/drawing/2014/main" id="{26F0179D-3583-D0E5-D84A-23B5B2497C6F}"/>
              </a:ext>
            </a:extLst>
          </p:cNvPr>
          <p:cNvSpPr txBox="1"/>
          <p:nvPr/>
        </p:nvSpPr>
        <p:spPr>
          <a:xfrm>
            <a:off x="3352800" y="6135606"/>
            <a:ext cx="2752677" cy="215444"/>
          </a:xfrm>
          <a:prstGeom prst="rect">
            <a:avLst/>
          </a:prstGeom>
          <a:noFill/>
        </p:spPr>
        <p:txBody>
          <a:bodyPr wrap="none" rtlCol="0">
            <a:spAutoFit/>
          </a:bodyPr>
          <a:lstStyle/>
          <a:p>
            <a:r>
              <a:rPr lang="en-US" sz="800" dirty="0"/>
              <a:t>The Budget and Economic Outlook: 2025 to 2035</a:t>
            </a:r>
          </a:p>
        </p:txBody>
      </p:sp>
    </p:spTree>
    <p:extLst>
      <p:ext uri="{BB962C8B-B14F-4D97-AF65-F5344CB8AC3E}">
        <p14:creationId xmlns:p14="http://schemas.microsoft.com/office/powerpoint/2010/main" val="4253221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52F50-3A51-9C34-F97E-6F45ACCCFEE6}"/>
              </a:ext>
            </a:extLst>
          </p:cNvPr>
          <p:cNvSpPr>
            <a:spLocks noGrp="1"/>
          </p:cNvSpPr>
          <p:nvPr>
            <p:ph idx="1"/>
          </p:nvPr>
        </p:nvSpPr>
        <p:spPr/>
        <p:txBody>
          <a:bodyPr/>
          <a:lstStyle/>
          <a:p>
            <a:r>
              <a:rPr lang="en-US" sz="2400" b="1" dirty="0"/>
              <a:t>Horizontal Equity</a:t>
            </a:r>
            <a:r>
              <a:rPr lang="en-US" sz="2400" dirty="0"/>
              <a:t>: Similarly situated taxpayers should pay the same tax</a:t>
            </a:r>
          </a:p>
          <a:p>
            <a:pPr lvl="1"/>
            <a:r>
              <a:rPr lang="en-US" sz="2000" dirty="0"/>
              <a:t>Issue: What is similarly situated? </a:t>
            </a:r>
          </a:p>
          <a:p>
            <a:pPr lvl="1"/>
            <a:r>
              <a:rPr lang="en-US" sz="2000" dirty="0"/>
              <a:t>Same consumption, even though different levels of wealth and unrealized gains?</a:t>
            </a:r>
          </a:p>
          <a:p>
            <a:pPr lvl="1"/>
            <a:r>
              <a:rPr lang="en-US" sz="2000" dirty="0"/>
              <a:t>What should be the tax base? Labor? Investment income? Consumption? Wealth? Benefits from gov’t?</a:t>
            </a:r>
          </a:p>
          <a:p>
            <a:pPr lvl="1"/>
            <a:endParaRPr lang="en-US" sz="1800" dirty="0"/>
          </a:p>
          <a:p>
            <a:r>
              <a:rPr lang="en-US" sz="2400" b="1" dirty="0"/>
              <a:t>Ability-to-Pay norm</a:t>
            </a:r>
            <a:r>
              <a:rPr lang="en-US" sz="2400" dirty="0"/>
              <a:t>: tax resources under the control of the taxpayer that are available for contribution to the fisc</a:t>
            </a:r>
          </a:p>
          <a:p>
            <a:pPr lvl="1"/>
            <a:r>
              <a:rPr lang="en-US" sz="2000" dirty="0"/>
              <a:t>Both consumption and amounts saved should be in tax based because they represent ability to pay</a:t>
            </a:r>
          </a:p>
          <a:p>
            <a:endParaRPr lang="en-US" sz="2400" dirty="0"/>
          </a:p>
          <a:p>
            <a:r>
              <a:rPr lang="en-US" sz="2400" b="1" dirty="0"/>
              <a:t>Standard-of-living norm</a:t>
            </a:r>
            <a:r>
              <a:rPr lang="en-US" sz="2400" dirty="0"/>
              <a:t>: Tax some measure of “utility” (only consumption)</a:t>
            </a:r>
          </a:p>
        </p:txBody>
      </p:sp>
      <p:sp>
        <p:nvSpPr>
          <p:cNvPr id="3" name="Title 2">
            <a:extLst>
              <a:ext uri="{FF2B5EF4-FFF2-40B4-BE49-F238E27FC236}">
                <a16:creationId xmlns:a16="http://schemas.microsoft.com/office/drawing/2014/main" id="{83D4ED41-2279-8387-83DF-0D4B0AAE3BEF}"/>
              </a:ext>
            </a:extLst>
          </p:cNvPr>
          <p:cNvSpPr>
            <a:spLocks noGrp="1"/>
          </p:cNvSpPr>
          <p:nvPr>
            <p:ph type="title"/>
          </p:nvPr>
        </p:nvSpPr>
        <p:spPr/>
        <p:txBody>
          <a:bodyPr/>
          <a:lstStyle/>
          <a:p>
            <a:r>
              <a:rPr lang="en-US" dirty="0"/>
              <a:t>Fairness Norms</a:t>
            </a:r>
          </a:p>
        </p:txBody>
      </p:sp>
      <p:sp>
        <p:nvSpPr>
          <p:cNvPr id="4" name="Slide Number Placeholder 3">
            <a:extLst>
              <a:ext uri="{FF2B5EF4-FFF2-40B4-BE49-F238E27FC236}">
                <a16:creationId xmlns:a16="http://schemas.microsoft.com/office/drawing/2014/main" id="{5E268AA7-9249-BBD3-BA71-2E989C74C96A}"/>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8AB744A7-2980-302A-A13D-59D37EAB4BA2}"/>
              </a:ext>
            </a:extLst>
          </p:cNvPr>
          <p:cNvSpPr>
            <a:spLocks noGrp="1"/>
          </p:cNvSpPr>
          <p:nvPr>
            <p:ph type="ftr" sz="quarter" idx="11"/>
          </p:nvPr>
        </p:nvSpPr>
        <p:spPr/>
        <p:txBody>
          <a:bodyPr/>
          <a:lstStyle/>
          <a:p>
            <a:pPr>
              <a:defRPr/>
            </a:pPr>
            <a:r>
              <a:rPr lang="en-US"/>
              <a:t>Ethical Debates, Econ Theories, Real-World Impacts</a:t>
            </a:r>
            <a:endParaRPr lang="en-US" dirty="0"/>
          </a:p>
        </p:txBody>
      </p:sp>
    </p:spTree>
    <p:extLst>
      <p:ext uri="{BB962C8B-B14F-4D97-AF65-F5344CB8AC3E}">
        <p14:creationId xmlns:p14="http://schemas.microsoft.com/office/powerpoint/2010/main" val="20203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28551E-A9D9-80CC-C9E2-18E47118B281}"/>
              </a:ext>
            </a:extLst>
          </p:cNvPr>
          <p:cNvSpPr>
            <a:spLocks noGrp="1"/>
          </p:cNvSpPr>
          <p:nvPr>
            <p:ph idx="1"/>
          </p:nvPr>
        </p:nvSpPr>
        <p:spPr/>
        <p:txBody>
          <a:bodyPr/>
          <a:lstStyle/>
          <a:p>
            <a:r>
              <a:rPr lang="en-US" sz="2800" b="1" dirty="0"/>
              <a:t>Flat</a:t>
            </a:r>
            <a:r>
              <a:rPr lang="en-US" sz="2800" dirty="0"/>
              <a:t> Rate Tax Structure: everyone’s effective tax rate (Tax / Income) is the same</a:t>
            </a:r>
          </a:p>
          <a:p>
            <a:endParaRPr lang="en-US" sz="2800" dirty="0"/>
          </a:p>
          <a:p>
            <a:r>
              <a:rPr lang="en-US" sz="2800" b="1" dirty="0"/>
              <a:t>Regressive </a:t>
            </a:r>
            <a:r>
              <a:rPr lang="en-US" sz="2800" dirty="0"/>
              <a:t>Tax Structure: ETR (Tax / Income) declines as income increases</a:t>
            </a:r>
          </a:p>
          <a:p>
            <a:pPr lvl="1"/>
            <a:r>
              <a:rPr lang="en-US" sz="2000" dirty="0"/>
              <a:t>Social security</a:t>
            </a:r>
          </a:p>
          <a:p>
            <a:pPr lvl="1"/>
            <a:endParaRPr lang="en-US" sz="2000" dirty="0"/>
          </a:p>
          <a:p>
            <a:r>
              <a:rPr lang="en-US" sz="2800" b="1" dirty="0"/>
              <a:t>Progressive</a:t>
            </a:r>
            <a:r>
              <a:rPr lang="en-US" sz="2800" dirty="0"/>
              <a:t> Tax Structure:  ETF (Tax / Income) increases as income increases.</a:t>
            </a:r>
          </a:p>
          <a:p>
            <a:endParaRPr lang="en-US" sz="2800" dirty="0"/>
          </a:p>
          <a:p>
            <a:r>
              <a:rPr lang="en-US" sz="2800" b="1" dirty="0"/>
              <a:t>Income and Substitution </a:t>
            </a:r>
            <a:r>
              <a:rPr lang="en-US" sz="2800" dirty="0"/>
              <a:t>effects</a:t>
            </a:r>
          </a:p>
        </p:txBody>
      </p:sp>
      <p:sp>
        <p:nvSpPr>
          <p:cNvPr id="3" name="Title 2">
            <a:extLst>
              <a:ext uri="{FF2B5EF4-FFF2-40B4-BE49-F238E27FC236}">
                <a16:creationId xmlns:a16="http://schemas.microsoft.com/office/drawing/2014/main" id="{A3AB89CE-5CD5-EDCE-B7B1-D2472F408A0B}"/>
              </a:ext>
            </a:extLst>
          </p:cNvPr>
          <p:cNvSpPr>
            <a:spLocks noGrp="1"/>
          </p:cNvSpPr>
          <p:nvPr>
            <p:ph type="title"/>
          </p:nvPr>
        </p:nvSpPr>
        <p:spPr/>
        <p:txBody>
          <a:bodyPr/>
          <a:lstStyle/>
          <a:p>
            <a:r>
              <a:rPr lang="en-US" dirty="0"/>
              <a:t>Welfare Economics</a:t>
            </a:r>
          </a:p>
        </p:txBody>
      </p:sp>
      <p:sp>
        <p:nvSpPr>
          <p:cNvPr id="4" name="Slide Number Placeholder 3">
            <a:extLst>
              <a:ext uri="{FF2B5EF4-FFF2-40B4-BE49-F238E27FC236}">
                <a16:creationId xmlns:a16="http://schemas.microsoft.com/office/drawing/2014/main" id="{787D5762-63F9-8883-EAD5-E4E4D0CB8635}"/>
              </a:ext>
            </a:extLst>
          </p:cNvPr>
          <p:cNvSpPr>
            <a:spLocks noGrp="1"/>
          </p:cNvSpPr>
          <p:nvPr>
            <p:ph type="sldNum" sz="quarter" idx="10"/>
          </p:nvPr>
        </p:nvSpPr>
        <p:spPr/>
        <p:txBody>
          <a:bodyPr/>
          <a:lstStyle/>
          <a:p>
            <a:fld id="{7B3E355C-57B9-BC4B-95D8-406A1F834537}" type="slidenum">
              <a:rPr lang="en-US" altLang="en-US" smtClean="0"/>
              <a:pPr/>
              <a:t>15</a:t>
            </a:fld>
            <a:endParaRPr lang="en-US" altLang="en-US" dirty="0"/>
          </a:p>
        </p:txBody>
      </p:sp>
      <p:sp>
        <p:nvSpPr>
          <p:cNvPr id="5" name="Footer Placeholder 4">
            <a:extLst>
              <a:ext uri="{FF2B5EF4-FFF2-40B4-BE49-F238E27FC236}">
                <a16:creationId xmlns:a16="http://schemas.microsoft.com/office/drawing/2014/main" id="{5F4D249E-94B5-EDA5-3AA7-577194135637}"/>
              </a:ext>
            </a:extLst>
          </p:cNvPr>
          <p:cNvSpPr>
            <a:spLocks noGrp="1"/>
          </p:cNvSpPr>
          <p:nvPr>
            <p:ph type="ftr" sz="quarter" idx="11"/>
          </p:nvPr>
        </p:nvSpPr>
        <p:spPr/>
        <p:txBody>
          <a:bodyPr/>
          <a:lstStyle/>
          <a:p>
            <a:pPr>
              <a:defRPr/>
            </a:pPr>
            <a:r>
              <a:rPr lang="en-US"/>
              <a:t>Ethical Debates, Econ Theories, Real-World Impacts</a:t>
            </a:r>
            <a:endParaRPr lang="en-US" dirty="0"/>
          </a:p>
        </p:txBody>
      </p:sp>
    </p:spTree>
    <p:extLst>
      <p:ext uri="{BB962C8B-B14F-4D97-AF65-F5344CB8AC3E}">
        <p14:creationId xmlns:p14="http://schemas.microsoft.com/office/powerpoint/2010/main" val="383314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F27B7-03A3-93C3-58E3-5A37A0F1D143}"/>
              </a:ext>
            </a:extLst>
          </p:cNvPr>
          <p:cNvSpPr>
            <a:spLocks noGrp="1"/>
          </p:cNvSpPr>
          <p:nvPr>
            <p:ph idx="1"/>
          </p:nvPr>
        </p:nvSpPr>
        <p:spPr/>
        <p:txBody>
          <a:bodyPr>
            <a:normAutofit fontScale="92500"/>
          </a:bodyPr>
          <a:lstStyle/>
          <a:p>
            <a:r>
              <a:rPr lang="en-US" sz="2800" b="1" dirty="0"/>
              <a:t>Tax Expenditure</a:t>
            </a:r>
            <a:r>
              <a:rPr lang="en-US" sz="2800" dirty="0"/>
              <a:t>:  tax provision (deduction, credit, exclusion, etc.) that deviates from core, normative concept of income tax to implement nontax social or economic policy.</a:t>
            </a:r>
          </a:p>
          <a:p>
            <a:pPr lvl="1"/>
            <a:r>
              <a:rPr lang="en-US" sz="2300" i="1" dirty="0"/>
              <a:t>The Congressional Budget Act of 1974 (Public Law 93–344) requires that a list of “tax expenditures’’ be included in the Budget. Tax expenditures are defined in the law as “revenue losses attributable to provisions of the federal tax laws which allow a special exclusion, exemption, or deduction from gross income or which provide a special credit, a preferential rate of tax, or a deferral of tax liability.’’ </a:t>
            </a:r>
            <a:r>
              <a:rPr lang="en-US" sz="2300" b="1" i="1" dirty="0"/>
              <a:t>These exceptions may be viewed as alternatives to other policy instruments, such as spending or regulatory programs.</a:t>
            </a:r>
            <a:r>
              <a:rPr lang="en-US" sz="2300" i="1" dirty="0"/>
              <a:t> Identification and measurement of tax expenditures depends crucially on the baseline tax system against which the actual tax system is compared. The tax expenditure estimates presented in this document are patterned on a </a:t>
            </a:r>
            <a:r>
              <a:rPr lang="en-US" sz="2300" b="1" i="1" dirty="0"/>
              <a:t>comprehensive income tax, which defines income as the sum of consumption and the change in net wealth in a give period of time. </a:t>
            </a:r>
            <a:r>
              <a:rPr lang="en-US" sz="2300" i="1" dirty="0"/>
              <a:t>Treasury, Tax Expenditures Fiscal Year 2027.</a:t>
            </a:r>
            <a:endParaRPr lang="en-US" sz="2300" b="1" i="1" dirty="0"/>
          </a:p>
        </p:txBody>
      </p:sp>
      <p:sp>
        <p:nvSpPr>
          <p:cNvPr id="3" name="Title 2">
            <a:extLst>
              <a:ext uri="{FF2B5EF4-FFF2-40B4-BE49-F238E27FC236}">
                <a16:creationId xmlns:a16="http://schemas.microsoft.com/office/drawing/2014/main" id="{EB7B7FDF-E157-5B86-6461-2530854DFD85}"/>
              </a:ext>
            </a:extLst>
          </p:cNvPr>
          <p:cNvSpPr>
            <a:spLocks noGrp="1"/>
          </p:cNvSpPr>
          <p:nvPr>
            <p:ph type="title"/>
          </p:nvPr>
        </p:nvSpPr>
        <p:spPr/>
        <p:txBody>
          <a:bodyPr/>
          <a:lstStyle/>
          <a:p>
            <a:r>
              <a:rPr lang="en-US" dirty="0"/>
              <a:t>Tax Expenditures</a:t>
            </a:r>
          </a:p>
        </p:txBody>
      </p:sp>
      <p:sp>
        <p:nvSpPr>
          <p:cNvPr id="4" name="Slide Number Placeholder 3">
            <a:extLst>
              <a:ext uri="{FF2B5EF4-FFF2-40B4-BE49-F238E27FC236}">
                <a16:creationId xmlns:a16="http://schemas.microsoft.com/office/drawing/2014/main" id="{01FD42A6-3841-6AA5-3F30-39DE8BAF8613}"/>
              </a:ext>
            </a:extLst>
          </p:cNvPr>
          <p:cNvSpPr>
            <a:spLocks noGrp="1"/>
          </p:cNvSpPr>
          <p:nvPr>
            <p:ph type="sldNum" sz="quarter" idx="10"/>
          </p:nvPr>
        </p:nvSpPr>
        <p:spPr/>
        <p:txBody>
          <a:bodyPr/>
          <a:lstStyle/>
          <a:p>
            <a:fld id="{7B3E355C-57B9-BC4B-95D8-406A1F834537}" type="slidenum">
              <a:rPr lang="en-US" altLang="en-US" smtClean="0"/>
              <a:pPr/>
              <a:t>16</a:t>
            </a:fld>
            <a:endParaRPr lang="en-US" altLang="en-US" dirty="0"/>
          </a:p>
        </p:txBody>
      </p:sp>
      <p:sp>
        <p:nvSpPr>
          <p:cNvPr id="5" name="Footer Placeholder 4">
            <a:extLst>
              <a:ext uri="{FF2B5EF4-FFF2-40B4-BE49-F238E27FC236}">
                <a16:creationId xmlns:a16="http://schemas.microsoft.com/office/drawing/2014/main" id="{479F66D8-363D-125D-D29B-E12FCF662345}"/>
              </a:ext>
            </a:extLst>
          </p:cNvPr>
          <p:cNvSpPr>
            <a:spLocks noGrp="1"/>
          </p:cNvSpPr>
          <p:nvPr>
            <p:ph type="ftr" sz="quarter" idx="11"/>
          </p:nvPr>
        </p:nvSpPr>
        <p:spPr/>
        <p:txBody>
          <a:bodyPr/>
          <a:lstStyle/>
          <a:p>
            <a:pPr>
              <a:defRPr/>
            </a:pPr>
            <a:r>
              <a:rPr lang="en-US"/>
              <a:t>Ethical Debates, Econ Theories, Real-World Impacts</a:t>
            </a:r>
            <a:endParaRPr lang="en-US" dirty="0"/>
          </a:p>
        </p:txBody>
      </p:sp>
    </p:spTree>
    <p:extLst>
      <p:ext uri="{BB962C8B-B14F-4D97-AF65-F5344CB8AC3E}">
        <p14:creationId xmlns:p14="http://schemas.microsoft.com/office/powerpoint/2010/main" val="2849858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2ADA36-9F17-AA70-887E-8EA5893A78C9}"/>
              </a:ext>
            </a:extLst>
          </p:cNvPr>
          <p:cNvSpPr>
            <a:spLocks noGrp="1"/>
          </p:cNvSpPr>
          <p:nvPr>
            <p:ph type="title"/>
          </p:nvPr>
        </p:nvSpPr>
        <p:spPr/>
        <p:txBody>
          <a:bodyPr/>
          <a:lstStyle/>
          <a:p>
            <a:r>
              <a:rPr lang="en-US" dirty="0"/>
              <a:t>Tax Expenditures (2025-2034) (Treasury)</a:t>
            </a:r>
          </a:p>
        </p:txBody>
      </p:sp>
      <p:sp>
        <p:nvSpPr>
          <p:cNvPr id="4" name="Slide Number Placeholder 3">
            <a:extLst>
              <a:ext uri="{FF2B5EF4-FFF2-40B4-BE49-F238E27FC236}">
                <a16:creationId xmlns:a16="http://schemas.microsoft.com/office/drawing/2014/main" id="{829AF8D2-644B-2252-2AE5-06BBF3F59259}"/>
              </a:ext>
            </a:extLst>
          </p:cNvPr>
          <p:cNvSpPr>
            <a:spLocks noGrp="1"/>
          </p:cNvSpPr>
          <p:nvPr>
            <p:ph type="sldNum" sz="quarter" idx="10"/>
          </p:nvPr>
        </p:nvSpPr>
        <p:spPr/>
        <p:txBody>
          <a:bodyPr/>
          <a:lstStyle/>
          <a:p>
            <a:fld id="{7B3E355C-57B9-BC4B-95D8-406A1F834537}" type="slidenum">
              <a:rPr lang="en-US" altLang="en-US" smtClean="0"/>
              <a:pPr/>
              <a:t>17</a:t>
            </a:fld>
            <a:endParaRPr lang="en-US" altLang="en-US" dirty="0"/>
          </a:p>
        </p:txBody>
      </p:sp>
      <p:sp>
        <p:nvSpPr>
          <p:cNvPr id="5" name="Footer Placeholder 4">
            <a:extLst>
              <a:ext uri="{FF2B5EF4-FFF2-40B4-BE49-F238E27FC236}">
                <a16:creationId xmlns:a16="http://schemas.microsoft.com/office/drawing/2014/main" id="{2B3BF0B8-D422-04DF-8617-048A8A3D212B}"/>
              </a:ext>
            </a:extLst>
          </p:cNvPr>
          <p:cNvSpPr>
            <a:spLocks noGrp="1"/>
          </p:cNvSpPr>
          <p:nvPr>
            <p:ph type="ftr" sz="quarter" idx="11"/>
          </p:nvPr>
        </p:nvSpPr>
        <p:spPr/>
        <p:txBody>
          <a:bodyPr/>
          <a:lstStyle/>
          <a:p>
            <a:pPr>
              <a:defRPr/>
            </a:pPr>
            <a:r>
              <a:rPr lang="en-US"/>
              <a:t>Ethical Debates, Econ Theories, Real-World Impacts</a:t>
            </a:r>
            <a:endParaRPr lang="en-US" dirty="0"/>
          </a:p>
        </p:txBody>
      </p:sp>
      <p:pic>
        <p:nvPicPr>
          <p:cNvPr id="9" name="Content Placeholder 8" descr="A white and black document with numbers and text&#10;&#10;AI-generated content may be incorrect.">
            <a:extLst>
              <a:ext uri="{FF2B5EF4-FFF2-40B4-BE49-F238E27FC236}">
                <a16:creationId xmlns:a16="http://schemas.microsoft.com/office/drawing/2014/main" id="{20511099-D02A-A791-4092-8C974D290949}"/>
              </a:ext>
            </a:extLst>
          </p:cNvPr>
          <p:cNvPicPr>
            <a:picLocks noGrp="1" noChangeAspect="1"/>
          </p:cNvPicPr>
          <p:nvPr>
            <p:ph idx="1"/>
          </p:nvPr>
        </p:nvPicPr>
        <p:blipFill>
          <a:blip r:embed="rId2"/>
          <a:stretch>
            <a:fillRect/>
          </a:stretch>
        </p:blipFill>
        <p:spPr>
          <a:xfrm>
            <a:off x="384048" y="533400"/>
            <a:ext cx="8607552" cy="5811838"/>
          </a:xfrm>
        </p:spPr>
      </p:pic>
    </p:spTree>
    <p:extLst>
      <p:ext uri="{BB962C8B-B14F-4D97-AF65-F5344CB8AC3E}">
        <p14:creationId xmlns:p14="http://schemas.microsoft.com/office/powerpoint/2010/main" val="1234272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white and black table&#10;&#10;AI-generated content may be incorrect.">
            <a:extLst>
              <a:ext uri="{FF2B5EF4-FFF2-40B4-BE49-F238E27FC236}">
                <a16:creationId xmlns:a16="http://schemas.microsoft.com/office/drawing/2014/main" id="{E9AD1318-7449-247A-213F-EE0785EF07AA}"/>
              </a:ext>
            </a:extLst>
          </p:cNvPr>
          <p:cNvPicPr>
            <a:picLocks noGrp="1" noChangeAspect="1"/>
          </p:cNvPicPr>
          <p:nvPr>
            <p:ph idx="1"/>
          </p:nvPr>
        </p:nvPicPr>
        <p:blipFill>
          <a:blip r:embed="rId2"/>
          <a:stretch>
            <a:fillRect/>
          </a:stretch>
        </p:blipFill>
        <p:spPr>
          <a:xfrm>
            <a:off x="609600" y="533400"/>
            <a:ext cx="8153399" cy="5811838"/>
          </a:xfrm>
        </p:spPr>
      </p:pic>
      <p:sp>
        <p:nvSpPr>
          <p:cNvPr id="3" name="Title 2">
            <a:extLst>
              <a:ext uri="{FF2B5EF4-FFF2-40B4-BE49-F238E27FC236}">
                <a16:creationId xmlns:a16="http://schemas.microsoft.com/office/drawing/2014/main" id="{26B5660C-C737-45C6-6AB5-912CA0646D25}"/>
              </a:ext>
            </a:extLst>
          </p:cNvPr>
          <p:cNvSpPr>
            <a:spLocks noGrp="1"/>
          </p:cNvSpPr>
          <p:nvPr>
            <p:ph type="title"/>
          </p:nvPr>
        </p:nvSpPr>
        <p:spPr/>
        <p:txBody>
          <a:bodyPr/>
          <a:lstStyle/>
          <a:p>
            <a:r>
              <a:rPr lang="en-US" dirty="0"/>
              <a:t>Tax Expenditures (2023-2027) (JCT)</a:t>
            </a:r>
          </a:p>
        </p:txBody>
      </p:sp>
      <p:sp>
        <p:nvSpPr>
          <p:cNvPr id="4" name="Slide Number Placeholder 3">
            <a:extLst>
              <a:ext uri="{FF2B5EF4-FFF2-40B4-BE49-F238E27FC236}">
                <a16:creationId xmlns:a16="http://schemas.microsoft.com/office/drawing/2014/main" id="{4052236D-CD3C-47BE-2B55-B1E4871FD049}"/>
              </a:ext>
            </a:extLst>
          </p:cNvPr>
          <p:cNvSpPr>
            <a:spLocks noGrp="1"/>
          </p:cNvSpPr>
          <p:nvPr>
            <p:ph type="sldNum" sz="quarter" idx="10"/>
          </p:nvPr>
        </p:nvSpPr>
        <p:spPr/>
        <p:txBody>
          <a:bodyPr/>
          <a:lstStyle/>
          <a:p>
            <a:fld id="{7B3E355C-57B9-BC4B-95D8-406A1F834537}" type="slidenum">
              <a:rPr lang="en-US" altLang="en-US" smtClean="0"/>
              <a:pPr/>
              <a:t>18</a:t>
            </a:fld>
            <a:endParaRPr lang="en-US" altLang="en-US" dirty="0"/>
          </a:p>
        </p:txBody>
      </p:sp>
      <p:sp>
        <p:nvSpPr>
          <p:cNvPr id="5" name="Footer Placeholder 4">
            <a:extLst>
              <a:ext uri="{FF2B5EF4-FFF2-40B4-BE49-F238E27FC236}">
                <a16:creationId xmlns:a16="http://schemas.microsoft.com/office/drawing/2014/main" id="{015326F3-5226-5ADD-C528-011384449993}"/>
              </a:ext>
            </a:extLst>
          </p:cNvPr>
          <p:cNvSpPr>
            <a:spLocks noGrp="1"/>
          </p:cNvSpPr>
          <p:nvPr>
            <p:ph type="ftr" sz="quarter" idx="11"/>
          </p:nvPr>
        </p:nvSpPr>
        <p:spPr/>
        <p:txBody>
          <a:bodyPr/>
          <a:lstStyle/>
          <a:p>
            <a:pPr>
              <a:defRPr/>
            </a:pPr>
            <a:r>
              <a:rPr lang="en-US"/>
              <a:t>Ethical Debates, Econ Theories, Real-World Impacts</a:t>
            </a:r>
            <a:endParaRPr lang="en-US" dirty="0"/>
          </a:p>
        </p:txBody>
      </p:sp>
    </p:spTree>
    <p:extLst>
      <p:ext uri="{BB962C8B-B14F-4D97-AF65-F5344CB8AC3E}">
        <p14:creationId xmlns:p14="http://schemas.microsoft.com/office/powerpoint/2010/main" val="722373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income tax expenditure&#10;&#10;AI-generated content may be incorrect.">
            <a:extLst>
              <a:ext uri="{FF2B5EF4-FFF2-40B4-BE49-F238E27FC236}">
                <a16:creationId xmlns:a16="http://schemas.microsoft.com/office/drawing/2014/main" id="{F595CD0D-9649-B942-2A63-C1AB01B39076}"/>
              </a:ext>
            </a:extLst>
          </p:cNvPr>
          <p:cNvPicPr>
            <a:picLocks noGrp="1" noChangeAspect="1"/>
          </p:cNvPicPr>
          <p:nvPr>
            <p:ph idx="1"/>
          </p:nvPr>
        </p:nvPicPr>
        <p:blipFill>
          <a:blip r:embed="rId2"/>
          <a:stretch>
            <a:fillRect/>
          </a:stretch>
        </p:blipFill>
        <p:spPr>
          <a:xfrm>
            <a:off x="384175" y="685800"/>
            <a:ext cx="8458200" cy="5486400"/>
          </a:xfrm>
        </p:spPr>
      </p:pic>
      <p:sp>
        <p:nvSpPr>
          <p:cNvPr id="3" name="Title 2">
            <a:extLst>
              <a:ext uri="{FF2B5EF4-FFF2-40B4-BE49-F238E27FC236}">
                <a16:creationId xmlns:a16="http://schemas.microsoft.com/office/drawing/2014/main" id="{D0E4B63B-3DF8-474C-41C6-E9A269E127F4}"/>
              </a:ext>
            </a:extLst>
          </p:cNvPr>
          <p:cNvSpPr>
            <a:spLocks noGrp="1"/>
          </p:cNvSpPr>
          <p:nvPr>
            <p:ph type="title"/>
          </p:nvPr>
        </p:nvSpPr>
        <p:spPr/>
        <p:txBody>
          <a:bodyPr/>
          <a:lstStyle/>
          <a:p>
            <a:r>
              <a:rPr lang="en-US" dirty="0"/>
              <a:t>Outlays, Revenues, and Tax Expenditures (2025)</a:t>
            </a:r>
          </a:p>
        </p:txBody>
      </p:sp>
      <p:sp>
        <p:nvSpPr>
          <p:cNvPr id="4" name="Slide Number Placeholder 3">
            <a:extLst>
              <a:ext uri="{FF2B5EF4-FFF2-40B4-BE49-F238E27FC236}">
                <a16:creationId xmlns:a16="http://schemas.microsoft.com/office/drawing/2014/main" id="{BB4D8BE4-DB8E-D4BF-C198-528E9D9B4EE8}"/>
              </a:ext>
            </a:extLst>
          </p:cNvPr>
          <p:cNvSpPr>
            <a:spLocks noGrp="1"/>
          </p:cNvSpPr>
          <p:nvPr>
            <p:ph type="sldNum" sz="quarter" idx="10"/>
          </p:nvPr>
        </p:nvSpPr>
        <p:spPr/>
        <p:txBody>
          <a:bodyPr/>
          <a:lstStyle/>
          <a:p>
            <a:fld id="{7B3E355C-57B9-BC4B-95D8-406A1F834537}" type="slidenum">
              <a:rPr lang="en-US" altLang="en-US" smtClean="0"/>
              <a:pPr/>
              <a:t>19</a:t>
            </a:fld>
            <a:endParaRPr lang="en-US" altLang="en-US" dirty="0"/>
          </a:p>
        </p:txBody>
      </p:sp>
      <p:sp>
        <p:nvSpPr>
          <p:cNvPr id="5" name="Footer Placeholder 4">
            <a:extLst>
              <a:ext uri="{FF2B5EF4-FFF2-40B4-BE49-F238E27FC236}">
                <a16:creationId xmlns:a16="http://schemas.microsoft.com/office/drawing/2014/main" id="{4818A89A-8D27-949F-E210-0A22FEAED1F3}"/>
              </a:ext>
            </a:extLst>
          </p:cNvPr>
          <p:cNvSpPr>
            <a:spLocks noGrp="1"/>
          </p:cNvSpPr>
          <p:nvPr>
            <p:ph type="ftr" sz="quarter" idx="11"/>
          </p:nvPr>
        </p:nvSpPr>
        <p:spPr/>
        <p:txBody>
          <a:bodyPr/>
          <a:lstStyle/>
          <a:p>
            <a:pPr>
              <a:defRPr/>
            </a:pPr>
            <a:r>
              <a:rPr lang="en-US"/>
              <a:t>Ethical Debates, Econ Theories, Real-World Impacts</a:t>
            </a:r>
            <a:endParaRPr lang="en-US" dirty="0"/>
          </a:p>
        </p:txBody>
      </p:sp>
      <p:sp>
        <p:nvSpPr>
          <p:cNvPr id="2" name="TextBox 1">
            <a:extLst>
              <a:ext uri="{FF2B5EF4-FFF2-40B4-BE49-F238E27FC236}">
                <a16:creationId xmlns:a16="http://schemas.microsoft.com/office/drawing/2014/main" id="{5D9B5781-5A14-A5BB-D22A-AD9148B34C25}"/>
              </a:ext>
            </a:extLst>
          </p:cNvPr>
          <p:cNvSpPr txBox="1"/>
          <p:nvPr/>
        </p:nvSpPr>
        <p:spPr>
          <a:xfrm>
            <a:off x="3195661" y="6172200"/>
            <a:ext cx="2752677" cy="215444"/>
          </a:xfrm>
          <a:prstGeom prst="rect">
            <a:avLst/>
          </a:prstGeom>
          <a:noFill/>
        </p:spPr>
        <p:txBody>
          <a:bodyPr wrap="none" rtlCol="0">
            <a:spAutoFit/>
          </a:bodyPr>
          <a:lstStyle/>
          <a:p>
            <a:r>
              <a:rPr lang="en-US" sz="800" dirty="0"/>
              <a:t>The Budget and Economic Outlook: 2025 to 2035</a:t>
            </a:r>
          </a:p>
        </p:txBody>
      </p:sp>
    </p:spTree>
    <p:extLst>
      <p:ext uri="{BB962C8B-B14F-4D97-AF65-F5344CB8AC3E}">
        <p14:creationId xmlns:p14="http://schemas.microsoft.com/office/powerpoint/2010/main" val="913541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D53A33-2EE0-228F-CD26-1C038AA6459C}"/>
              </a:ext>
            </a:extLst>
          </p:cNvPr>
          <p:cNvSpPr>
            <a:spLocks noGrp="1"/>
          </p:cNvSpPr>
          <p:nvPr>
            <p:ph idx="1"/>
          </p:nvPr>
        </p:nvSpPr>
        <p:spPr/>
        <p:txBody>
          <a:bodyPr/>
          <a:lstStyle/>
          <a:p>
            <a:r>
              <a:rPr lang="en-US" sz="2800" dirty="0"/>
              <a:t>Historical background of the US income tax</a:t>
            </a:r>
          </a:p>
          <a:p>
            <a:r>
              <a:rPr lang="en-US" sz="2800" dirty="0"/>
              <a:t>Source of tax revenues and outlays</a:t>
            </a:r>
          </a:p>
          <a:p>
            <a:r>
              <a:rPr lang="en-US" sz="2800" dirty="0"/>
              <a:t>Brief look at deficits</a:t>
            </a:r>
          </a:p>
          <a:p>
            <a:r>
              <a:rPr lang="en-US" sz="2800" dirty="0"/>
              <a:t>Tax Expenditures</a:t>
            </a:r>
          </a:p>
          <a:p>
            <a:endParaRPr lang="en-US" sz="2400" dirty="0"/>
          </a:p>
          <a:p>
            <a:endParaRPr lang="en-US" sz="2400" dirty="0"/>
          </a:p>
          <a:p>
            <a:endParaRPr lang="en-US" dirty="0"/>
          </a:p>
        </p:txBody>
      </p:sp>
      <p:sp>
        <p:nvSpPr>
          <p:cNvPr id="3" name="Title 2">
            <a:extLst>
              <a:ext uri="{FF2B5EF4-FFF2-40B4-BE49-F238E27FC236}">
                <a16:creationId xmlns:a16="http://schemas.microsoft.com/office/drawing/2014/main" id="{C77ACB0E-14CC-6CAB-02C2-B03F8E356141}"/>
              </a:ext>
            </a:extLst>
          </p:cNvPr>
          <p:cNvSpPr>
            <a:spLocks noGrp="1"/>
          </p:cNvSpPr>
          <p:nvPr>
            <p:ph type="title"/>
          </p:nvPr>
        </p:nvSpPr>
        <p:spPr/>
        <p:txBody>
          <a:bodyPr/>
          <a:lstStyle/>
          <a:p>
            <a:r>
              <a:rPr lang="en-US" dirty="0"/>
              <a:t>Tax Policy Issues</a:t>
            </a:r>
          </a:p>
        </p:txBody>
      </p:sp>
      <p:sp>
        <p:nvSpPr>
          <p:cNvPr id="4" name="Slide Number Placeholder 3">
            <a:extLst>
              <a:ext uri="{FF2B5EF4-FFF2-40B4-BE49-F238E27FC236}">
                <a16:creationId xmlns:a16="http://schemas.microsoft.com/office/drawing/2014/main" id="{C705C187-DA54-3240-4238-59ED7575CD09}"/>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D77E2408-6747-8FDC-B716-9A6B41A220D1}"/>
              </a:ext>
            </a:extLst>
          </p:cNvPr>
          <p:cNvSpPr>
            <a:spLocks noGrp="1"/>
          </p:cNvSpPr>
          <p:nvPr>
            <p:ph type="ftr" sz="quarter" idx="11"/>
          </p:nvPr>
        </p:nvSpPr>
        <p:spPr/>
        <p:txBody>
          <a:bodyPr/>
          <a:lstStyle/>
          <a:p>
            <a:pPr>
              <a:defRPr/>
            </a:pPr>
            <a:r>
              <a:rPr lang="en-US"/>
              <a:t>Ethical Debates, Econ Theories, Real-World Impacts</a:t>
            </a:r>
            <a:endParaRPr lang="en-US" dirty="0"/>
          </a:p>
        </p:txBody>
      </p:sp>
    </p:spTree>
    <p:extLst>
      <p:ext uri="{BB962C8B-B14F-4D97-AF65-F5344CB8AC3E}">
        <p14:creationId xmlns:p14="http://schemas.microsoft.com/office/powerpoint/2010/main" val="194458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sz="2800" dirty="0"/>
              <a:t>U.S. Constitution</a:t>
            </a:r>
          </a:p>
          <a:p>
            <a:pPr lvl="1"/>
            <a:r>
              <a:rPr lang="en-US" sz="2400" dirty="0"/>
              <a:t>Art. 1, Sec. 8, Cl. 1: “Congress shall have the power to lay and collect </a:t>
            </a:r>
            <a:r>
              <a:rPr lang="en-US" sz="2400" b="1" dirty="0"/>
              <a:t>Taxes, </a:t>
            </a:r>
            <a:r>
              <a:rPr lang="en-US" sz="2400" b="1" dirty="0">
                <a:solidFill>
                  <a:srgbClr val="FF0000"/>
                </a:solidFill>
              </a:rPr>
              <a:t>Duties</a:t>
            </a:r>
            <a:r>
              <a:rPr lang="en-US" sz="2400" b="1" dirty="0"/>
              <a:t>, Imposts, and Excises</a:t>
            </a:r>
            <a:r>
              <a:rPr lang="en-US" sz="2400" dirty="0"/>
              <a:t>”; subject to the </a:t>
            </a:r>
            <a:r>
              <a:rPr lang="en-US" sz="2400" b="1" dirty="0"/>
              <a:t>uniformity clause</a:t>
            </a:r>
            <a:r>
              <a:rPr lang="en-US" sz="2400" dirty="0"/>
              <a:t>.</a:t>
            </a:r>
          </a:p>
          <a:p>
            <a:pPr lvl="2"/>
            <a:r>
              <a:rPr lang="en-US" sz="2400" dirty="0"/>
              <a:t>Indirect tax: excise tax, import tax, sales tax</a:t>
            </a:r>
          </a:p>
          <a:p>
            <a:pPr lvl="1"/>
            <a:r>
              <a:rPr lang="en-US" sz="2400" dirty="0"/>
              <a:t>Art. 1, Sec. 9, Cl. 4: No capitation or other </a:t>
            </a:r>
            <a:r>
              <a:rPr lang="en-US" sz="2400" b="1" dirty="0"/>
              <a:t>direct tax </a:t>
            </a:r>
            <a:r>
              <a:rPr lang="en-US" sz="2400" dirty="0"/>
              <a:t>shall be laid unless in </a:t>
            </a:r>
            <a:r>
              <a:rPr lang="en-US" sz="2400" b="1" dirty="0"/>
              <a:t>proportion</a:t>
            </a:r>
            <a:r>
              <a:rPr lang="en-US" sz="2400" dirty="0"/>
              <a:t> to the census.</a:t>
            </a:r>
          </a:p>
          <a:p>
            <a:pPr lvl="2"/>
            <a:r>
              <a:rPr lang="en-US" sz="2400" dirty="0"/>
              <a:t>What’s a direct tax? </a:t>
            </a:r>
          </a:p>
          <a:p>
            <a:pPr lvl="3"/>
            <a:r>
              <a:rPr lang="en-US" sz="2250" dirty="0"/>
              <a:t>Capitation tax (head tax), Property tax, … vs. transaction tax (sales tax) </a:t>
            </a:r>
          </a:p>
          <a:p>
            <a:pPr lvl="2"/>
            <a:r>
              <a:rPr lang="en-US" sz="2400" dirty="0"/>
              <a:t>Income tax of 1894 held to be a direct tax.  </a:t>
            </a:r>
            <a:r>
              <a:rPr lang="en-US" sz="2400" i="1" dirty="0"/>
              <a:t>Pollack v. Farmers’ Loan &amp; Trust Co.</a:t>
            </a:r>
            <a:r>
              <a:rPr lang="en-US" sz="2400" dirty="0"/>
              <a:t>, 157 U.S. 429 (1895).</a:t>
            </a:r>
          </a:p>
          <a:p>
            <a:r>
              <a:rPr lang="en-US" sz="2800" dirty="0"/>
              <a:t>16</a:t>
            </a:r>
            <a:r>
              <a:rPr lang="en-US" sz="2800" baseline="30000" dirty="0"/>
              <a:t>th</a:t>
            </a:r>
            <a:r>
              <a:rPr lang="en-US" sz="2800" dirty="0"/>
              <a:t> Amendment (1913): </a:t>
            </a:r>
            <a:r>
              <a:rPr lang="en-US" sz="2400" dirty="0"/>
              <a:t>The Congress shall have power to lay and collect </a:t>
            </a:r>
            <a:r>
              <a:rPr lang="en-US" sz="2400" b="1" dirty="0"/>
              <a:t>taxes on incomes, from whatever source derived, without apportionment </a:t>
            </a:r>
            <a:r>
              <a:rPr lang="en-US" sz="2400" dirty="0"/>
              <a:t>among the several States, and without regard to any census or enumeration.</a:t>
            </a:r>
            <a:endParaRPr lang="en-US" dirty="0"/>
          </a:p>
        </p:txBody>
      </p:sp>
      <p:sp>
        <p:nvSpPr>
          <p:cNvPr id="2" name="Title 1"/>
          <p:cNvSpPr>
            <a:spLocks noGrp="1"/>
          </p:cNvSpPr>
          <p:nvPr>
            <p:ph type="title"/>
          </p:nvPr>
        </p:nvSpPr>
        <p:spPr/>
        <p:txBody>
          <a:bodyPr/>
          <a:lstStyle/>
          <a:p>
            <a:r>
              <a:rPr lang="en-US" dirty="0"/>
              <a:t>U.S. Income Tax: Historical Background</a:t>
            </a:r>
          </a:p>
        </p:txBody>
      </p:sp>
      <p:sp>
        <p:nvSpPr>
          <p:cNvPr id="4" name="Footer Placeholder 3">
            <a:extLst>
              <a:ext uri="{FF2B5EF4-FFF2-40B4-BE49-F238E27FC236}">
                <a16:creationId xmlns:a16="http://schemas.microsoft.com/office/drawing/2014/main" id="{3BC994BC-370D-8744-8817-454367DE418F}"/>
              </a:ext>
            </a:extLst>
          </p:cNvPr>
          <p:cNvSpPr>
            <a:spLocks noGrp="1"/>
          </p:cNvSpPr>
          <p:nvPr>
            <p:ph type="ftr" sz="quarter" idx="11"/>
          </p:nvPr>
        </p:nvSpPr>
        <p:spPr/>
        <p:txBody>
          <a:bodyPr/>
          <a:lstStyle/>
          <a:p>
            <a:pPr>
              <a:defRPr/>
            </a:pPr>
            <a:r>
              <a:rPr lang="en-US"/>
              <a:t>Ethical Debates, Econ Theories, Real-World Impacts</a:t>
            </a:r>
            <a:endParaRPr lang="en-US" dirty="0"/>
          </a:p>
        </p:txBody>
      </p:sp>
      <p:sp>
        <p:nvSpPr>
          <p:cNvPr id="5" name="Slide Number Placeholder 4">
            <a:extLst>
              <a:ext uri="{FF2B5EF4-FFF2-40B4-BE49-F238E27FC236}">
                <a16:creationId xmlns:a16="http://schemas.microsoft.com/office/drawing/2014/main" id="{B8D18B2C-48F4-7D4E-879C-C36FE9E1C482}"/>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Tree>
    <p:extLst>
      <p:ext uri="{BB962C8B-B14F-4D97-AF65-F5344CB8AC3E}">
        <p14:creationId xmlns:p14="http://schemas.microsoft.com/office/powerpoint/2010/main" val="37905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4B9FAC-1DDA-6D12-C2D1-013894EFA093}"/>
              </a:ext>
            </a:extLst>
          </p:cNvPr>
          <p:cNvSpPr>
            <a:spLocks noGrp="1"/>
          </p:cNvSpPr>
          <p:nvPr>
            <p:ph type="title"/>
          </p:nvPr>
        </p:nvSpPr>
        <p:spPr/>
        <p:txBody>
          <a:bodyPr/>
          <a:lstStyle/>
          <a:p>
            <a:r>
              <a:rPr lang="en-US" dirty="0"/>
              <a:t>First Form 1040</a:t>
            </a:r>
          </a:p>
        </p:txBody>
      </p:sp>
      <p:sp>
        <p:nvSpPr>
          <p:cNvPr id="4" name="Slide Number Placeholder 3">
            <a:extLst>
              <a:ext uri="{FF2B5EF4-FFF2-40B4-BE49-F238E27FC236}">
                <a16:creationId xmlns:a16="http://schemas.microsoft.com/office/drawing/2014/main" id="{E183E555-8099-3F3B-E4D3-55B29F43ABEE}"/>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9175DDB4-B46A-FCF0-6CB3-D82E3B50BD72}"/>
              </a:ext>
            </a:extLst>
          </p:cNvPr>
          <p:cNvSpPr>
            <a:spLocks noGrp="1"/>
          </p:cNvSpPr>
          <p:nvPr>
            <p:ph type="ftr" sz="quarter" idx="11"/>
          </p:nvPr>
        </p:nvSpPr>
        <p:spPr/>
        <p:txBody>
          <a:bodyPr/>
          <a:lstStyle/>
          <a:p>
            <a:pPr>
              <a:defRPr/>
            </a:pPr>
            <a:r>
              <a:rPr lang="en-US"/>
              <a:t>Ethical Debates, Econ Theories, Real-World Impacts</a:t>
            </a:r>
            <a:endParaRPr lang="en-US" dirty="0"/>
          </a:p>
        </p:txBody>
      </p:sp>
      <p:pic>
        <p:nvPicPr>
          <p:cNvPr id="6" name="Content Placeholder 6">
            <a:extLst>
              <a:ext uri="{FF2B5EF4-FFF2-40B4-BE49-F238E27FC236}">
                <a16:creationId xmlns:a16="http://schemas.microsoft.com/office/drawing/2014/main" id="{2E73249E-189C-5566-BBA1-B0A65F1D64A0}"/>
              </a:ext>
            </a:extLst>
          </p:cNvPr>
          <p:cNvPicPr>
            <a:picLocks noChangeAspect="1"/>
          </p:cNvPicPr>
          <p:nvPr/>
        </p:nvPicPr>
        <p:blipFill>
          <a:blip r:embed="rId2"/>
          <a:stretch>
            <a:fillRect/>
          </a:stretch>
        </p:blipFill>
        <p:spPr>
          <a:xfrm>
            <a:off x="533400" y="566738"/>
            <a:ext cx="7772400" cy="5788025"/>
          </a:xfrm>
          <a:prstGeom prst="rect">
            <a:avLst/>
          </a:prstGeom>
          <a:noFill/>
        </p:spPr>
      </p:pic>
    </p:spTree>
    <p:extLst>
      <p:ext uri="{BB962C8B-B14F-4D97-AF65-F5344CB8AC3E}">
        <p14:creationId xmlns:p14="http://schemas.microsoft.com/office/powerpoint/2010/main" val="3254286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showing the amount of income&#10;&#10;Description automatically generated">
            <a:extLst>
              <a:ext uri="{FF2B5EF4-FFF2-40B4-BE49-F238E27FC236}">
                <a16:creationId xmlns:a16="http://schemas.microsoft.com/office/drawing/2014/main" id="{591A5109-A667-B7EA-FF4B-F91AE9057E0C}"/>
              </a:ext>
            </a:extLst>
          </p:cNvPr>
          <p:cNvPicPr>
            <a:picLocks noGrp="1" noChangeAspect="1"/>
          </p:cNvPicPr>
          <p:nvPr>
            <p:ph idx="1"/>
          </p:nvPr>
        </p:nvPicPr>
        <p:blipFill>
          <a:blip r:embed="rId2"/>
          <a:stretch>
            <a:fillRect/>
          </a:stretch>
        </p:blipFill>
        <p:spPr>
          <a:xfrm>
            <a:off x="307975" y="609600"/>
            <a:ext cx="8458200" cy="5638800"/>
          </a:xfrm>
        </p:spPr>
      </p:pic>
      <p:sp>
        <p:nvSpPr>
          <p:cNvPr id="3" name="Title 2">
            <a:extLst>
              <a:ext uri="{FF2B5EF4-FFF2-40B4-BE49-F238E27FC236}">
                <a16:creationId xmlns:a16="http://schemas.microsoft.com/office/drawing/2014/main" id="{D43C0853-D848-8479-BE20-882B1F4C7716}"/>
              </a:ext>
            </a:extLst>
          </p:cNvPr>
          <p:cNvSpPr>
            <a:spLocks noGrp="1"/>
          </p:cNvSpPr>
          <p:nvPr>
            <p:ph type="title"/>
          </p:nvPr>
        </p:nvSpPr>
        <p:spPr/>
        <p:txBody>
          <a:bodyPr/>
          <a:lstStyle/>
          <a:p>
            <a:r>
              <a:rPr lang="en-US" dirty="0"/>
              <a:t>Historical MTRs of Individuals and Corporations</a:t>
            </a:r>
          </a:p>
        </p:txBody>
      </p:sp>
      <p:sp>
        <p:nvSpPr>
          <p:cNvPr id="4" name="Slide Number Placeholder 3">
            <a:extLst>
              <a:ext uri="{FF2B5EF4-FFF2-40B4-BE49-F238E27FC236}">
                <a16:creationId xmlns:a16="http://schemas.microsoft.com/office/drawing/2014/main" id="{4F014381-752D-42C0-F8B4-908FA9EDF70E}"/>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C1DA8B65-10C1-A164-1F7C-7D1EDE981A2C}"/>
              </a:ext>
            </a:extLst>
          </p:cNvPr>
          <p:cNvSpPr>
            <a:spLocks noGrp="1"/>
          </p:cNvSpPr>
          <p:nvPr>
            <p:ph type="ftr" sz="quarter" idx="11"/>
          </p:nvPr>
        </p:nvSpPr>
        <p:spPr/>
        <p:txBody>
          <a:bodyPr/>
          <a:lstStyle/>
          <a:p>
            <a:pPr>
              <a:defRPr/>
            </a:pPr>
            <a:r>
              <a:rPr lang="en-US"/>
              <a:t>Ethical Debates, Econ Theories, Real-World Impacts</a:t>
            </a:r>
            <a:endParaRPr lang="en-US" dirty="0"/>
          </a:p>
        </p:txBody>
      </p:sp>
    </p:spTree>
    <p:extLst>
      <p:ext uri="{BB962C8B-B14F-4D97-AF65-F5344CB8AC3E}">
        <p14:creationId xmlns:p14="http://schemas.microsoft.com/office/powerpoint/2010/main" val="396488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D66A62-432E-B274-ADC3-83DA53DDC0B5}"/>
              </a:ext>
            </a:extLst>
          </p:cNvPr>
          <p:cNvSpPr>
            <a:spLocks noGrp="1"/>
          </p:cNvSpPr>
          <p:nvPr>
            <p:ph idx="1"/>
          </p:nvPr>
        </p:nvSpPr>
        <p:spPr/>
        <p:txBody>
          <a:bodyPr/>
          <a:lstStyle/>
          <a:p>
            <a:r>
              <a:rPr lang="en-US" sz="2400" b="1" dirty="0"/>
              <a:t>7.65%</a:t>
            </a:r>
            <a:r>
              <a:rPr lang="en-US" sz="2400" dirty="0"/>
              <a:t> [6.2% (OASDI) + 1.45% (Medicare)] </a:t>
            </a:r>
            <a:r>
              <a:rPr lang="en-US" sz="2400" b="1" dirty="0"/>
              <a:t>to</a:t>
            </a:r>
            <a:r>
              <a:rPr lang="en-US" sz="2400" dirty="0"/>
              <a:t> $184,500 (2026) (employers </a:t>
            </a:r>
            <a:r>
              <a:rPr lang="en-US" sz="2400" b="1" dirty="0"/>
              <a:t>&amp;</a:t>
            </a:r>
            <a:r>
              <a:rPr lang="en-US" sz="2400" dirty="0"/>
              <a:t> employees, each). </a:t>
            </a:r>
            <a:r>
              <a:rPr lang="en-US" altLang="en-US" sz="2400" dirty="0"/>
              <a:t>§§3101(a) and (b)(1); 3111(a) and (b).</a:t>
            </a:r>
            <a:endParaRPr lang="en-US" altLang="en-US" sz="2100" dirty="0"/>
          </a:p>
          <a:p>
            <a:endParaRPr lang="en-US" sz="2400" dirty="0"/>
          </a:p>
          <a:p>
            <a:r>
              <a:rPr lang="en-US" sz="2400" b="1" dirty="0"/>
              <a:t>1.45%</a:t>
            </a:r>
            <a:r>
              <a:rPr lang="en-US" sz="2400" dirty="0"/>
              <a:t>  (employer </a:t>
            </a:r>
            <a:r>
              <a:rPr lang="en-US" sz="2400" b="1" dirty="0"/>
              <a:t>&amp;</a:t>
            </a:r>
            <a:r>
              <a:rPr lang="en-US" sz="2400" dirty="0"/>
              <a:t> employee) on earned income </a:t>
            </a:r>
            <a:r>
              <a:rPr lang="en-US" sz="2400" b="1" dirty="0"/>
              <a:t>&gt;</a:t>
            </a:r>
            <a:r>
              <a:rPr lang="en-US" sz="2400" dirty="0"/>
              <a:t> $184,500 (2026). </a:t>
            </a:r>
            <a:r>
              <a:rPr lang="en-US" altLang="en-US" sz="2400" dirty="0"/>
              <a:t>§§</a:t>
            </a:r>
            <a:r>
              <a:rPr lang="en-US" sz="2400" dirty="0"/>
              <a:t>3101(b)(1) and 3111(b). </a:t>
            </a:r>
          </a:p>
          <a:p>
            <a:endParaRPr lang="en-US" sz="2400" dirty="0"/>
          </a:p>
          <a:p>
            <a:r>
              <a:rPr lang="en-US" sz="2400" b="1" dirty="0"/>
              <a:t>0.9% </a:t>
            </a:r>
            <a:r>
              <a:rPr lang="en-US" sz="2400" dirty="0"/>
              <a:t>Additional Medicare tax (employee) on earned income </a:t>
            </a:r>
            <a:r>
              <a:rPr lang="en-US" sz="2400" b="1" dirty="0"/>
              <a:t>&gt;</a:t>
            </a:r>
            <a:r>
              <a:rPr lang="en-US" sz="2400" dirty="0"/>
              <a:t> $200,000 (single); 250,000 (joint). </a:t>
            </a:r>
            <a:r>
              <a:rPr lang="en-US" altLang="en-US" sz="2400" dirty="0"/>
              <a:t>§3101(b)(2)</a:t>
            </a:r>
          </a:p>
          <a:p>
            <a:endParaRPr lang="en-US" altLang="en-US" sz="2400" dirty="0"/>
          </a:p>
          <a:p>
            <a:r>
              <a:rPr lang="en-US" sz="2400" b="1" dirty="0"/>
              <a:t>Total: </a:t>
            </a:r>
          </a:p>
          <a:p>
            <a:pPr lvl="1"/>
            <a:r>
              <a:rPr lang="en-US" sz="2400" b="1" dirty="0"/>
              <a:t>15.3% up to 184.5K (OASDI + Medicare)</a:t>
            </a:r>
          </a:p>
          <a:p>
            <a:pPr lvl="1"/>
            <a:r>
              <a:rPr lang="en-US" sz="2400" b="1" dirty="0"/>
              <a:t>2.9% &gt; 184.5K to 200K/250K (Medicare)</a:t>
            </a:r>
          </a:p>
          <a:p>
            <a:pPr lvl="1"/>
            <a:r>
              <a:rPr lang="en-US" sz="2400" b="1" dirty="0"/>
              <a:t>3.8% &gt; 200K/250K (Medicare)</a:t>
            </a:r>
          </a:p>
          <a:p>
            <a:endParaRPr lang="en-US" dirty="0"/>
          </a:p>
        </p:txBody>
      </p:sp>
      <p:sp>
        <p:nvSpPr>
          <p:cNvPr id="3" name="Title 2">
            <a:extLst>
              <a:ext uri="{FF2B5EF4-FFF2-40B4-BE49-F238E27FC236}">
                <a16:creationId xmlns:a16="http://schemas.microsoft.com/office/drawing/2014/main" id="{0A6274FE-B546-C96A-E5C5-E1614950B7FF}"/>
              </a:ext>
            </a:extLst>
          </p:cNvPr>
          <p:cNvSpPr>
            <a:spLocks noGrp="1"/>
          </p:cNvSpPr>
          <p:nvPr>
            <p:ph type="title"/>
          </p:nvPr>
        </p:nvSpPr>
        <p:spPr/>
        <p:txBody>
          <a:bodyPr/>
          <a:lstStyle/>
          <a:p>
            <a:r>
              <a:rPr lang="en-US" dirty="0"/>
              <a:t>Social Security Taxes on Wages</a:t>
            </a:r>
          </a:p>
        </p:txBody>
      </p:sp>
      <p:sp>
        <p:nvSpPr>
          <p:cNvPr id="4" name="Slide Number Placeholder 3">
            <a:extLst>
              <a:ext uri="{FF2B5EF4-FFF2-40B4-BE49-F238E27FC236}">
                <a16:creationId xmlns:a16="http://schemas.microsoft.com/office/drawing/2014/main" id="{7C523BC3-092C-4BFA-B461-99BAC65EA399}"/>
              </a:ext>
            </a:extLst>
          </p:cNvPr>
          <p:cNvSpPr>
            <a:spLocks noGrp="1"/>
          </p:cNvSpPr>
          <p:nvPr>
            <p:ph type="sldNum" sz="quarter" idx="10"/>
          </p:nvPr>
        </p:nvSpPr>
        <p:spPr/>
        <p:txBody>
          <a:bodyPr/>
          <a:lstStyle/>
          <a:p>
            <a:fld id="{7B3E355C-57B9-BC4B-95D8-406A1F834537}" type="slidenum">
              <a:rPr lang="en-US" altLang="en-US" smtClean="0"/>
              <a:pPr/>
              <a:t>6</a:t>
            </a:fld>
            <a:endParaRPr lang="en-US" altLang="en-US" dirty="0"/>
          </a:p>
        </p:txBody>
      </p:sp>
      <p:sp>
        <p:nvSpPr>
          <p:cNvPr id="5" name="Footer Placeholder 4">
            <a:extLst>
              <a:ext uri="{FF2B5EF4-FFF2-40B4-BE49-F238E27FC236}">
                <a16:creationId xmlns:a16="http://schemas.microsoft.com/office/drawing/2014/main" id="{91950413-05CC-C086-BF4C-812A25B3AB6B}"/>
              </a:ext>
            </a:extLst>
          </p:cNvPr>
          <p:cNvSpPr>
            <a:spLocks noGrp="1"/>
          </p:cNvSpPr>
          <p:nvPr>
            <p:ph type="ftr" sz="quarter" idx="11"/>
          </p:nvPr>
        </p:nvSpPr>
        <p:spPr/>
        <p:txBody>
          <a:bodyPr/>
          <a:lstStyle/>
          <a:p>
            <a:pPr>
              <a:defRPr/>
            </a:pPr>
            <a:r>
              <a:rPr lang="en-US"/>
              <a:t>Ethical Debates, Econ Theories, Real-World Impacts</a:t>
            </a:r>
            <a:endParaRPr lang="en-US" dirty="0"/>
          </a:p>
        </p:txBody>
      </p:sp>
    </p:spTree>
    <p:extLst>
      <p:ext uri="{BB962C8B-B14F-4D97-AF65-F5344CB8AC3E}">
        <p14:creationId xmlns:p14="http://schemas.microsoft.com/office/powerpoint/2010/main" val="214445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1C853C-FEBA-C4AC-886D-50791D07512F}"/>
              </a:ext>
            </a:extLst>
          </p:cNvPr>
          <p:cNvSpPr>
            <a:spLocks noGrp="1"/>
          </p:cNvSpPr>
          <p:nvPr>
            <p:ph type="title"/>
          </p:nvPr>
        </p:nvSpPr>
        <p:spPr/>
        <p:txBody>
          <a:bodyPr/>
          <a:lstStyle/>
          <a:p>
            <a:r>
              <a:rPr lang="en-US" dirty="0"/>
              <a:t>Source of Federal Revenue as a Share of GDP</a:t>
            </a:r>
          </a:p>
        </p:txBody>
      </p:sp>
      <p:sp>
        <p:nvSpPr>
          <p:cNvPr id="4" name="Slide Number Placeholder 3">
            <a:extLst>
              <a:ext uri="{FF2B5EF4-FFF2-40B4-BE49-F238E27FC236}">
                <a16:creationId xmlns:a16="http://schemas.microsoft.com/office/drawing/2014/main" id="{9F61B6C7-11C2-D0B9-1D4B-92D850BEB0AD}"/>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8AA08E3C-F692-C8DF-02A2-2CBC43DE572D}"/>
              </a:ext>
            </a:extLst>
          </p:cNvPr>
          <p:cNvSpPr>
            <a:spLocks noGrp="1"/>
          </p:cNvSpPr>
          <p:nvPr>
            <p:ph type="ftr" sz="quarter" idx="11"/>
          </p:nvPr>
        </p:nvSpPr>
        <p:spPr/>
        <p:txBody>
          <a:bodyPr/>
          <a:lstStyle/>
          <a:p>
            <a:pPr>
              <a:defRPr/>
            </a:pPr>
            <a:r>
              <a:rPr lang="en-US"/>
              <a:t>Ethical Debates, Econ Theories, Real-World Impacts</a:t>
            </a:r>
            <a:endParaRPr lang="en-US" dirty="0"/>
          </a:p>
        </p:txBody>
      </p:sp>
      <p:pic>
        <p:nvPicPr>
          <p:cNvPr id="11" name="Content Placeholder 10" descr="A graph of growth and revenue&#10;&#10;Description automatically generated with medium confidence">
            <a:extLst>
              <a:ext uri="{FF2B5EF4-FFF2-40B4-BE49-F238E27FC236}">
                <a16:creationId xmlns:a16="http://schemas.microsoft.com/office/drawing/2014/main" id="{13A60910-DD2C-871F-6A36-2913A16950DC}"/>
              </a:ext>
            </a:extLst>
          </p:cNvPr>
          <p:cNvPicPr>
            <a:picLocks noGrp="1" noChangeAspect="1"/>
          </p:cNvPicPr>
          <p:nvPr>
            <p:ph idx="1"/>
          </p:nvPr>
        </p:nvPicPr>
        <p:blipFill>
          <a:blip r:embed="rId2"/>
          <a:stretch>
            <a:fillRect/>
          </a:stretch>
        </p:blipFill>
        <p:spPr>
          <a:xfrm>
            <a:off x="384048" y="533400"/>
            <a:ext cx="8458200" cy="3140076"/>
          </a:xfrm>
        </p:spPr>
      </p:pic>
      <p:pic>
        <p:nvPicPr>
          <p:cNvPr id="15" name="Picture 14" descr="A graph of a graph showing the growth of gdp&#10;&#10;Description automatically generated with medium confidence">
            <a:extLst>
              <a:ext uri="{FF2B5EF4-FFF2-40B4-BE49-F238E27FC236}">
                <a16:creationId xmlns:a16="http://schemas.microsoft.com/office/drawing/2014/main" id="{9AD00064-22E8-24EA-8D69-9843305E6987}"/>
              </a:ext>
            </a:extLst>
          </p:cNvPr>
          <p:cNvPicPr>
            <a:picLocks noChangeAspect="1"/>
          </p:cNvPicPr>
          <p:nvPr/>
        </p:nvPicPr>
        <p:blipFill>
          <a:blip r:embed="rId3"/>
          <a:stretch>
            <a:fillRect/>
          </a:stretch>
        </p:blipFill>
        <p:spPr>
          <a:xfrm>
            <a:off x="384048" y="3656795"/>
            <a:ext cx="8458200" cy="2667805"/>
          </a:xfrm>
          <a:prstGeom prst="rect">
            <a:avLst/>
          </a:prstGeom>
        </p:spPr>
      </p:pic>
    </p:spTree>
    <p:extLst>
      <p:ext uri="{BB962C8B-B14F-4D97-AF65-F5344CB8AC3E}">
        <p14:creationId xmlns:p14="http://schemas.microsoft.com/office/powerpoint/2010/main" val="352581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6FF56D-39BC-AFD2-D1D6-7207F44D5714}"/>
              </a:ext>
            </a:extLst>
          </p:cNvPr>
          <p:cNvPicPr>
            <a:picLocks noChangeAspect="1"/>
          </p:cNvPicPr>
          <p:nvPr/>
        </p:nvPicPr>
        <p:blipFill>
          <a:blip r:embed="rId2"/>
          <a:stretch>
            <a:fillRect/>
          </a:stretch>
        </p:blipFill>
        <p:spPr>
          <a:xfrm>
            <a:off x="384048" y="609600"/>
            <a:ext cx="8458200" cy="5715000"/>
          </a:xfrm>
          <a:prstGeom prst="rect">
            <a:avLst/>
          </a:prstGeom>
          <a:noFill/>
        </p:spPr>
      </p:pic>
      <p:sp>
        <p:nvSpPr>
          <p:cNvPr id="3" name="Title 2">
            <a:extLst>
              <a:ext uri="{FF2B5EF4-FFF2-40B4-BE49-F238E27FC236}">
                <a16:creationId xmlns:a16="http://schemas.microsoft.com/office/drawing/2014/main" id="{4EE11A7C-0619-4A47-2B03-B43B65B27A1A}"/>
              </a:ext>
            </a:extLst>
          </p:cNvPr>
          <p:cNvSpPr>
            <a:spLocks noGrp="1"/>
          </p:cNvSpPr>
          <p:nvPr>
            <p:ph type="title"/>
          </p:nvPr>
        </p:nvSpPr>
        <p:spPr>
          <a:xfrm>
            <a:off x="384048" y="41934"/>
            <a:ext cx="8458200" cy="365127"/>
          </a:xfrm>
        </p:spPr>
        <p:txBody>
          <a:bodyPr wrap="square" anchor="b">
            <a:normAutofit/>
          </a:bodyPr>
          <a:lstStyle/>
          <a:p>
            <a:r>
              <a:rPr lang="en-US" dirty="0"/>
              <a:t>Sources of Federal Revenue</a:t>
            </a:r>
          </a:p>
        </p:txBody>
      </p:sp>
      <p:sp>
        <p:nvSpPr>
          <p:cNvPr id="4" name="Slide Number Placeholder 3">
            <a:extLst>
              <a:ext uri="{FF2B5EF4-FFF2-40B4-BE49-F238E27FC236}">
                <a16:creationId xmlns:a16="http://schemas.microsoft.com/office/drawing/2014/main" id="{869A7375-734A-A2F8-1F6B-D378E8E47388}"/>
              </a:ext>
            </a:extLst>
          </p:cNvPr>
          <p:cNvSpPr>
            <a:spLocks noGrp="1"/>
          </p:cNvSpPr>
          <p:nvPr>
            <p:ph type="sldNum" sz="quarter" idx="10"/>
          </p:nvPr>
        </p:nvSpPr>
        <p:spPr>
          <a:xfrm>
            <a:off x="8385048" y="6471106"/>
            <a:ext cx="457200" cy="365125"/>
          </a:xfrm>
        </p:spPr>
        <p:txBody>
          <a:bodyPr wrap="square" anchor="ctr">
            <a:normAutofit/>
          </a:bodyPr>
          <a:lstStyle/>
          <a:p>
            <a:pPr>
              <a:spcAft>
                <a:spcPts val="600"/>
              </a:spcAft>
            </a:pPr>
            <a:fld id="{7B3E355C-57B9-BC4B-95D8-406A1F834537}" type="slidenum">
              <a:rPr lang="en-US" altLang="en-US" smtClean="0"/>
              <a:pPr>
                <a:spcAft>
                  <a:spcPts val="600"/>
                </a:spcAft>
              </a:pPr>
              <a:t>8</a:t>
            </a:fld>
            <a:endParaRPr lang="en-US" altLang="en-US"/>
          </a:p>
        </p:txBody>
      </p:sp>
      <p:sp>
        <p:nvSpPr>
          <p:cNvPr id="5" name="Footer Placeholder 4">
            <a:extLst>
              <a:ext uri="{FF2B5EF4-FFF2-40B4-BE49-F238E27FC236}">
                <a16:creationId xmlns:a16="http://schemas.microsoft.com/office/drawing/2014/main" id="{1FB6F6F3-CDBF-83A1-BBFA-78E7F7913D8C}"/>
              </a:ext>
            </a:extLst>
          </p:cNvPr>
          <p:cNvSpPr>
            <a:spLocks noGrp="1"/>
          </p:cNvSpPr>
          <p:nvPr>
            <p:ph type="ftr" sz="quarter" idx="11"/>
          </p:nvPr>
        </p:nvSpPr>
        <p:spPr>
          <a:xfrm>
            <a:off x="3124200" y="6442488"/>
            <a:ext cx="2895600" cy="365125"/>
          </a:xfrm>
        </p:spPr>
        <p:txBody>
          <a:bodyPr wrap="square" anchor="ctr">
            <a:normAutofit/>
          </a:bodyPr>
          <a:lstStyle/>
          <a:p>
            <a:pPr>
              <a:spcAft>
                <a:spcPts val="600"/>
              </a:spcAft>
              <a:defRPr/>
            </a:pPr>
            <a:r>
              <a:rPr lang="en-US"/>
              <a:t>Ethical Debates, Econ Theories, Real-World Impacts</a:t>
            </a:r>
          </a:p>
        </p:txBody>
      </p:sp>
    </p:spTree>
    <p:extLst>
      <p:ext uri="{BB962C8B-B14F-4D97-AF65-F5344CB8AC3E}">
        <p14:creationId xmlns:p14="http://schemas.microsoft.com/office/powerpoint/2010/main" val="401761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B69623-7C15-B084-3454-3741012EEC54}"/>
              </a:ext>
            </a:extLst>
          </p:cNvPr>
          <p:cNvSpPr>
            <a:spLocks noGrp="1"/>
          </p:cNvSpPr>
          <p:nvPr>
            <p:ph type="title"/>
          </p:nvPr>
        </p:nvSpPr>
        <p:spPr/>
        <p:txBody>
          <a:bodyPr/>
          <a:lstStyle/>
          <a:p>
            <a:r>
              <a:rPr lang="en-US" dirty="0"/>
              <a:t>Total Federal Revenues and Outlays as a Percentage of GDP</a:t>
            </a:r>
          </a:p>
        </p:txBody>
      </p:sp>
      <p:sp>
        <p:nvSpPr>
          <p:cNvPr id="4" name="Slide Number Placeholder 3">
            <a:extLst>
              <a:ext uri="{FF2B5EF4-FFF2-40B4-BE49-F238E27FC236}">
                <a16:creationId xmlns:a16="http://schemas.microsoft.com/office/drawing/2014/main" id="{2865622A-0473-42CE-691E-24B9B5ED947E}"/>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EB799F99-97A4-04FF-9955-B22C9FCDD944}"/>
              </a:ext>
            </a:extLst>
          </p:cNvPr>
          <p:cNvSpPr>
            <a:spLocks noGrp="1"/>
          </p:cNvSpPr>
          <p:nvPr>
            <p:ph type="ftr" sz="quarter" idx="11"/>
          </p:nvPr>
        </p:nvSpPr>
        <p:spPr/>
        <p:txBody>
          <a:bodyPr/>
          <a:lstStyle/>
          <a:p>
            <a:pPr>
              <a:defRPr/>
            </a:pPr>
            <a:r>
              <a:rPr lang="en-US"/>
              <a:t>Ethical Debates, Econ Theories, Real-World Impacts</a:t>
            </a:r>
            <a:endParaRPr lang="en-US" dirty="0"/>
          </a:p>
        </p:txBody>
      </p:sp>
      <p:pic>
        <p:nvPicPr>
          <p:cNvPr id="7" name="Picture 6" descr="A graph of growth in figures&#10;&#10;AI-generated content may be incorrect.">
            <a:extLst>
              <a:ext uri="{FF2B5EF4-FFF2-40B4-BE49-F238E27FC236}">
                <a16:creationId xmlns:a16="http://schemas.microsoft.com/office/drawing/2014/main" id="{61F76D4D-EF29-01C5-2D22-101278814A1D}"/>
              </a:ext>
            </a:extLst>
          </p:cNvPr>
          <p:cNvPicPr>
            <a:picLocks noChangeAspect="1"/>
          </p:cNvPicPr>
          <p:nvPr/>
        </p:nvPicPr>
        <p:blipFill>
          <a:blip r:embed="rId2"/>
          <a:stretch>
            <a:fillRect/>
          </a:stretch>
        </p:blipFill>
        <p:spPr>
          <a:xfrm>
            <a:off x="384048" y="914400"/>
            <a:ext cx="8458200" cy="5105400"/>
          </a:xfrm>
          <a:prstGeom prst="rect">
            <a:avLst/>
          </a:prstGeom>
        </p:spPr>
      </p:pic>
      <p:sp>
        <p:nvSpPr>
          <p:cNvPr id="8" name="TextBox 7">
            <a:extLst>
              <a:ext uri="{FF2B5EF4-FFF2-40B4-BE49-F238E27FC236}">
                <a16:creationId xmlns:a16="http://schemas.microsoft.com/office/drawing/2014/main" id="{6E876F0C-1D72-3BE1-0D38-B0928B8866D4}"/>
              </a:ext>
            </a:extLst>
          </p:cNvPr>
          <p:cNvSpPr txBox="1"/>
          <p:nvPr/>
        </p:nvSpPr>
        <p:spPr>
          <a:xfrm>
            <a:off x="3195661" y="6172200"/>
            <a:ext cx="2752677" cy="215444"/>
          </a:xfrm>
          <a:prstGeom prst="rect">
            <a:avLst/>
          </a:prstGeom>
          <a:noFill/>
        </p:spPr>
        <p:txBody>
          <a:bodyPr wrap="none" rtlCol="0">
            <a:spAutoFit/>
          </a:bodyPr>
          <a:lstStyle/>
          <a:p>
            <a:r>
              <a:rPr lang="en-US" sz="800" dirty="0"/>
              <a:t>The Budget and Economic Outlook: 2025 to 2035</a:t>
            </a:r>
          </a:p>
        </p:txBody>
      </p:sp>
    </p:spTree>
    <p:extLst>
      <p:ext uri="{BB962C8B-B14F-4D97-AF65-F5344CB8AC3E}">
        <p14:creationId xmlns:p14="http://schemas.microsoft.com/office/powerpoint/2010/main" val="3810730203"/>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21356</TotalTime>
  <Words>1016</Words>
  <Application>Microsoft Macintosh PowerPoint</Application>
  <PresentationFormat>On-screen Show (4:3)</PresentationFormat>
  <Paragraphs>107</Paragraphs>
  <Slides>19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NSimSun</vt:lpstr>
      <vt:lpstr>Arial</vt:lpstr>
      <vt:lpstr>Calibri</vt:lpstr>
      <vt:lpstr>Courier New</vt:lpstr>
      <vt:lpstr>Gill Sans</vt:lpstr>
      <vt:lpstr>Times New Roman</vt:lpstr>
      <vt:lpstr>Verdana</vt:lpstr>
      <vt:lpstr>Wingdings</vt:lpstr>
      <vt:lpstr>Wingdings 2</vt:lpstr>
      <vt:lpstr>CG Body - Standard</vt:lpstr>
      <vt:lpstr>Federal Income Taxation Ethical Debates, Economic Theories, Real-World Impacts</vt:lpstr>
      <vt:lpstr>Tax Policy Issues</vt:lpstr>
      <vt:lpstr>U.S. Income Tax: Historical Background</vt:lpstr>
      <vt:lpstr>First Form 1040</vt:lpstr>
      <vt:lpstr>Historical MTRs of Individuals and Corporations</vt:lpstr>
      <vt:lpstr>Social Security Taxes on Wages</vt:lpstr>
      <vt:lpstr>Source of Federal Revenue as a Share of GDP</vt:lpstr>
      <vt:lpstr>Sources of Federal Revenue</vt:lpstr>
      <vt:lpstr>Total Federal Revenues and Outlays as a Percentage of GDP</vt:lpstr>
      <vt:lpstr>PowerPoint Presentation</vt:lpstr>
      <vt:lpstr>U.S. Deficits: Total, Primary, and Net Interest Outlays</vt:lpstr>
      <vt:lpstr>Federal Debt Held by the Public: 1900 to 2035</vt:lpstr>
      <vt:lpstr>Budget Outlook</vt:lpstr>
      <vt:lpstr>Fairness Norms</vt:lpstr>
      <vt:lpstr>Welfare Economics</vt:lpstr>
      <vt:lpstr>Tax Expenditures</vt:lpstr>
      <vt:lpstr>Tax Expenditures (2025-2034) (Treasury)</vt:lpstr>
      <vt:lpstr>Tax Expenditures (2023-2027) (JCT)</vt:lpstr>
      <vt:lpstr>Outlays, Revenues, and Tax Expenditures (2025)</vt:lpstr>
    </vt:vector>
  </TitlesOfParts>
  <Company>	鞰]皤</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Promulgating, Interpreting, and Administering  U.S. Tax Law</dc:title>
  <dc:creator>Jeffrey Colon</dc:creator>
  <cp:lastModifiedBy>Colon, Jeffrey M.</cp:lastModifiedBy>
  <cp:revision>284</cp:revision>
  <dcterms:created xsi:type="dcterms:W3CDTF">2010-08-09T13:06:30Z</dcterms:created>
  <dcterms:modified xsi:type="dcterms:W3CDTF">2026-01-23T23:53:22Z</dcterms:modified>
</cp:coreProperties>
</file>